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5" r:id="rId3"/>
    <p:sldId id="257" r:id="rId4"/>
    <p:sldId id="277" r:id="rId5"/>
    <p:sldId id="258" r:id="rId6"/>
    <p:sldId id="293" r:id="rId7"/>
    <p:sldId id="292" r:id="rId8"/>
    <p:sldId id="259" r:id="rId9"/>
    <p:sldId id="312" r:id="rId10"/>
    <p:sldId id="294" r:id="rId11"/>
    <p:sldId id="260" r:id="rId12"/>
    <p:sldId id="295" r:id="rId13"/>
    <p:sldId id="275" r:id="rId14"/>
    <p:sldId id="297" r:id="rId15"/>
    <p:sldId id="298" r:id="rId16"/>
    <p:sldId id="313" r:id="rId17"/>
    <p:sldId id="314" r:id="rId18"/>
    <p:sldId id="299" r:id="rId19"/>
    <p:sldId id="278" r:id="rId20"/>
    <p:sldId id="261" r:id="rId21"/>
    <p:sldId id="304" r:id="rId22"/>
    <p:sldId id="300" r:id="rId23"/>
    <p:sldId id="262" r:id="rId24"/>
    <p:sldId id="301" r:id="rId25"/>
    <p:sldId id="302" r:id="rId26"/>
    <p:sldId id="263" r:id="rId27"/>
    <p:sldId id="303" r:id="rId28"/>
    <p:sldId id="279" r:id="rId29"/>
    <p:sldId id="264" r:id="rId30"/>
    <p:sldId id="306" r:id="rId31"/>
    <p:sldId id="307" r:id="rId32"/>
    <p:sldId id="265" r:id="rId33"/>
    <p:sldId id="308" r:id="rId34"/>
    <p:sldId id="266" r:id="rId35"/>
    <p:sldId id="309" r:id="rId36"/>
    <p:sldId id="310" r:id="rId37"/>
    <p:sldId id="267" r:id="rId38"/>
    <p:sldId id="311" r:id="rId39"/>
    <p:sldId id="268" r:id="rId40"/>
    <p:sldId id="274" r:id="rId41"/>
    <p:sldId id="280" r:id="rId42"/>
    <p:sldId id="283" r:id="rId43"/>
    <p:sldId id="284" r:id="rId44"/>
    <p:sldId id="285" r:id="rId45"/>
    <p:sldId id="288" r:id="rId46"/>
    <p:sldId id="290" r:id="rId47"/>
    <p:sldId id="291" r:id="rId48"/>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autoAdjust="0"/>
    <p:restoredTop sz="94660"/>
  </p:normalViewPr>
  <p:slideViewPr>
    <p:cSldViewPr>
      <p:cViewPr varScale="1">
        <p:scale>
          <a:sx n="65" d="100"/>
          <a:sy n="65" d="100"/>
        </p:scale>
        <p:origin x="80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B9E2AE6F-2318-4BD0-8CD4-10DBFA0FF3A8}" type="datetimeFigureOut">
              <a:rPr lang="es-PE" smtClean="0"/>
              <a:pPr/>
              <a:t>31/10/2022</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5EF09E1C-5945-4903-8B2E-407C3DFEC4BF}"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E2AE6F-2318-4BD0-8CD4-10DBFA0FF3A8}" type="datetimeFigureOut">
              <a:rPr lang="es-PE" smtClean="0"/>
              <a:pPr/>
              <a:t>31/10/2022</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09E1C-5945-4903-8B2E-407C3DFEC4BF}"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187624" y="5953991"/>
            <a:ext cx="6982544" cy="874091"/>
          </a:xfrm>
        </p:spPr>
        <p:txBody>
          <a:bodyPr>
            <a:noAutofit/>
          </a:bodyPr>
          <a:lstStyle/>
          <a:p>
            <a:r>
              <a:rPr lang="es-PE" sz="5400" dirty="0" smtClean="0"/>
              <a:t>Charles Taylor</a:t>
            </a:r>
            <a:endParaRPr lang="es-PE" sz="5400" dirty="0"/>
          </a:p>
        </p:txBody>
      </p:sp>
      <p:pic>
        <p:nvPicPr>
          <p:cNvPr id="11266" name="Picture 2" descr="Image result for charles taylor"/>
          <p:cNvPicPr>
            <a:picLocks noChangeAspect="1" noChangeArrowheads="1"/>
          </p:cNvPicPr>
          <p:nvPr/>
        </p:nvPicPr>
        <p:blipFill>
          <a:blip r:embed="rId2"/>
          <a:srcRect/>
          <a:stretch>
            <a:fillRect/>
          </a:stretch>
        </p:blipFill>
        <p:spPr bwMode="auto">
          <a:xfrm>
            <a:off x="857351" y="129062"/>
            <a:ext cx="7429298" cy="4988245"/>
          </a:xfrm>
          <a:prstGeom prst="rect">
            <a:avLst/>
          </a:prstGeom>
          <a:noFill/>
        </p:spPr>
      </p:pic>
      <p:sp>
        <p:nvSpPr>
          <p:cNvPr id="3" name="CuadroTexto 2"/>
          <p:cNvSpPr txBox="1"/>
          <p:nvPr/>
        </p:nvSpPr>
        <p:spPr>
          <a:xfrm>
            <a:off x="1331640" y="5584659"/>
            <a:ext cx="6480720" cy="369332"/>
          </a:xfrm>
          <a:prstGeom prst="rect">
            <a:avLst/>
          </a:prstGeom>
          <a:noFill/>
        </p:spPr>
        <p:txBody>
          <a:bodyPr wrap="square" rtlCol="0">
            <a:spAutoFit/>
          </a:bodyPr>
          <a:lstStyle/>
          <a:p>
            <a:pPr algn="ctr"/>
            <a:r>
              <a:rPr lang="es-PE" dirty="0" smtClean="0"/>
              <a:t>4 temas arbitrarios de </a:t>
            </a:r>
            <a:endParaRPr lang="es-P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85720" y="214290"/>
            <a:ext cx="8643998" cy="6370975"/>
          </a:xfrm>
          <a:prstGeom prst="rect">
            <a:avLst/>
          </a:prstGeom>
          <a:noFill/>
        </p:spPr>
        <p:txBody>
          <a:bodyPr wrap="square" rtlCol="0">
            <a:spAutoFit/>
          </a:bodyPr>
          <a:lstStyle/>
          <a:p>
            <a:pPr algn="just"/>
            <a:endParaRPr lang="es-PE" sz="2400" dirty="0"/>
          </a:p>
          <a:p>
            <a:pPr algn="just"/>
            <a:r>
              <a:rPr lang="es-PE" sz="2400" dirty="0" smtClean="0"/>
              <a:t>El problema de la definición va a radicar en la palabra “libertad”, </a:t>
            </a:r>
            <a:r>
              <a:rPr lang="es-PE" sz="2400" dirty="0" smtClean="0"/>
              <a:t>sus límites, y la naturaleza de su alcance. </a:t>
            </a:r>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r>
              <a:rPr lang="es-PE" dirty="0" smtClean="0"/>
              <a:t>Para Taylor la discusión de la libertad no es metafísica ni teológica, sino más bien política y social. Las sociedades liberales buscan proteger libertades individuales de todo tipo. En este sentido, las sociedades liberales se oponen esencialmente a cualquier tipo de totalitarismo. </a:t>
            </a:r>
            <a:endParaRPr lang="es-PE" dirty="0"/>
          </a:p>
        </p:txBody>
      </p:sp>
      <p:pic>
        <p:nvPicPr>
          <p:cNvPr id="2" name="Imagen 1"/>
          <p:cNvPicPr>
            <a:picLocks noChangeAspect="1"/>
          </p:cNvPicPr>
          <p:nvPr/>
        </p:nvPicPr>
        <p:blipFill>
          <a:blip r:embed="rId2"/>
          <a:stretch>
            <a:fillRect/>
          </a:stretch>
        </p:blipFill>
        <p:spPr>
          <a:xfrm>
            <a:off x="971600" y="1733721"/>
            <a:ext cx="6840760" cy="3332112"/>
          </a:xfrm>
          <a:prstGeom prst="rect">
            <a:avLst/>
          </a:prstGeom>
        </p:spPr>
      </p:pic>
    </p:spTree>
    <p:extLst>
      <p:ext uri="{BB962C8B-B14F-4D97-AF65-F5344CB8AC3E}">
        <p14:creationId xmlns:p14="http://schemas.microsoft.com/office/powerpoint/2010/main" val="3998236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214290"/>
            <a:ext cx="8429684" cy="6463308"/>
          </a:xfrm>
          <a:prstGeom prst="rect">
            <a:avLst/>
          </a:prstGeom>
          <a:noFill/>
        </p:spPr>
        <p:txBody>
          <a:bodyPr wrap="square" rtlCol="0">
            <a:spAutoFit/>
          </a:bodyPr>
          <a:lstStyle/>
          <a:p>
            <a:pPr algn="just"/>
            <a:r>
              <a:rPr lang="es-PE" dirty="0" smtClean="0"/>
              <a:t>En principio, Taylor examinará los modelos originales: las </a:t>
            </a:r>
            <a:r>
              <a:rPr lang="es-PE" dirty="0" smtClean="0">
                <a:solidFill>
                  <a:srgbClr val="FF0000"/>
                </a:solidFill>
              </a:rPr>
              <a:t>sociedades liberales occidentales</a:t>
            </a:r>
            <a:r>
              <a:rPr lang="es-PE" dirty="0" smtClean="0"/>
              <a:t>.  </a:t>
            </a:r>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smtClean="0"/>
          </a:p>
          <a:p>
            <a:pPr algn="just"/>
            <a:endParaRPr lang="es-PE" dirty="0"/>
          </a:p>
          <a:p>
            <a:pPr algn="just"/>
            <a:r>
              <a:rPr lang="es-PE" dirty="0" smtClean="0"/>
              <a:t>	“</a:t>
            </a:r>
            <a:r>
              <a:rPr lang="es-PE" dirty="0" smtClean="0"/>
              <a:t>Entre los baluartes de la libertad hallamos, por ejemplo, un énfasis en la </a:t>
            </a:r>
            <a:r>
              <a:rPr lang="es-PE" i="1" dirty="0" smtClean="0"/>
              <a:t>rule </a:t>
            </a:r>
            <a:r>
              <a:rPr lang="es-PE" i="1" dirty="0" smtClean="0"/>
              <a:t>	of </a:t>
            </a:r>
            <a:r>
              <a:rPr lang="es-PE" i="1" dirty="0" err="1" smtClean="0"/>
              <a:t>law</a:t>
            </a:r>
            <a:r>
              <a:rPr lang="es-PE" dirty="0" smtClean="0"/>
              <a:t>, en los derechos inalterables, </a:t>
            </a:r>
            <a:r>
              <a:rPr lang="es-PE" dirty="0" err="1" smtClean="0"/>
              <a:t>reinvindicables</a:t>
            </a:r>
            <a:r>
              <a:rPr lang="es-PE" dirty="0" smtClean="0"/>
              <a:t> mediante acción judicial, y </a:t>
            </a:r>
            <a:r>
              <a:rPr lang="es-PE" dirty="0" smtClean="0"/>
              <a:t>	los </a:t>
            </a:r>
            <a:r>
              <a:rPr lang="es-PE" dirty="0" smtClean="0"/>
              <a:t>diversos modos del poder. </a:t>
            </a:r>
            <a:r>
              <a:rPr lang="es-PE" dirty="0" smtClean="0">
                <a:solidFill>
                  <a:srgbClr val="FF0000"/>
                </a:solidFill>
              </a:rPr>
              <a:t>No me refiero sólo a la división de poderes, tal </a:t>
            </a:r>
            <a:r>
              <a:rPr lang="es-PE" dirty="0" smtClean="0">
                <a:solidFill>
                  <a:srgbClr val="FF0000"/>
                </a:solidFill>
              </a:rPr>
              <a:t>	como </a:t>
            </a:r>
            <a:r>
              <a:rPr lang="es-PE" dirty="0" smtClean="0">
                <a:solidFill>
                  <a:srgbClr val="FF0000"/>
                </a:solidFill>
              </a:rPr>
              <a:t>existe en la Constitución de los Estados Unidos, sino a otras formas de </a:t>
            </a:r>
            <a:r>
              <a:rPr lang="es-PE" dirty="0" smtClean="0">
                <a:solidFill>
                  <a:srgbClr val="FF0000"/>
                </a:solidFill>
              </a:rPr>
              <a:t>	distribuir </a:t>
            </a:r>
            <a:r>
              <a:rPr lang="es-PE" dirty="0" smtClean="0">
                <a:solidFill>
                  <a:srgbClr val="FF0000"/>
                </a:solidFill>
              </a:rPr>
              <a:t>el poder entre diversas manos, por ejemplo mediante estructuras </a:t>
            </a:r>
            <a:r>
              <a:rPr lang="es-PE" dirty="0" smtClean="0">
                <a:solidFill>
                  <a:srgbClr val="FF0000"/>
                </a:solidFill>
              </a:rPr>
              <a:t>	federales</a:t>
            </a:r>
            <a:r>
              <a:rPr lang="es-PE" dirty="0" smtClean="0">
                <a:solidFill>
                  <a:srgbClr val="FF0000"/>
                </a:solidFill>
              </a:rPr>
              <a:t>, gobiernos autonómicos locales y otras por el estilo</a:t>
            </a:r>
            <a:r>
              <a:rPr lang="es-PE" dirty="0" smtClean="0"/>
              <a:t>.” (p. 336)</a:t>
            </a:r>
          </a:p>
          <a:p>
            <a:pPr algn="just"/>
            <a:endParaRPr lang="es-PE" dirty="0"/>
          </a:p>
        </p:txBody>
      </p:sp>
      <p:pic>
        <p:nvPicPr>
          <p:cNvPr id="3" name="Imagen 2"/>
          <p:cNvPicPr>
            <a:picLocks noChangeAspect="1"/>
          </p:cNvPicPr>
          <p:nvPr/>
        </p:nvPicPr>
        <p:blipFill>
          <a:blip r:embed="rId2"/>
          <a:stretch>
            <a:fillRect/>
          </a:stretch>
        </p:blipFill>
        <p:spPr>
          <a:xfrm>
            <a:off x="2303178" y="1124744"/>
            <a:ext cx="4680520" cy="33196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07504" y="0"/>
            <a:ext cx="9036496" cy="6740307"/>
          </a:xfrm>
          <a:prstGeom prst="rect">
            <a:avLst/>
          </a:prstGeom>
          <a:noFill/>
        </p:spPr>
        <p:txBody>
          <a:bodyPr wrap="square" rtlCol="0">
            <a:spAutoFit/>
          </a:bodyPr>
          <a:lstStyle/>
          <a:p>
            <a:pPr algn="just"/>
            <a:endParaRPr lang="es-PE" dirty="0"/>
          </a:p>
          <a:p>
            <a:pPr algn="just"/>
            <a:r>
              <a:rPr lang="es-PE" dirty="0" smtClean="0"/>
              <a:t>Si consideramos aquello que compone la sociedad que regula el estado, no podemos pasar por alto aquellas </a:t>
            </a:r>
            <a:r>
              <a:rPr lang="es-PE" dirty="0" smtClean="0">
                <a:solidFill>
                  <a:srgbClr val="FF0000"/>
                </a:solidFill>
              </a:rPr>
              <a:t>asociaciones libres con fines no políticos</a:t>
            </a:r>
            <a:r>
              <a:rPr lang="es-PE" dirty="0" smtClean="0"/>
              <a:t>. Por ello Taylor nos dice: </a:t>
            </a:r>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smtClean="0"/>
          </a:p>
          <a:p>
            <a:pPr algn="just"/>
            <a:endParaRPr lang="es-PE" dirty="0"/>
          </a:p>
          <a:p>
            <a:pPr lvl="1" algn="just"/>
            <a:r>
              <a:rPr lang="es-PE" dirty="0" smtClean="0"/>
              <a:t>“</a:t>
            </a:r>
            <a:r>
              <a:rPr lang="es-PE" dirty="0" smtClean="0"/>
              <a:t>La libertad en la tradición liberal occidental se ha basado en parte en el desarrollo de </a:t>
            </a:r>
            <a:r>
              <a:rPr lang="es-PE" dirty="0" smtClean="0">
                <a:solidFill>
                  <a:srgbClr val="FF0000"/>
                </a:solidFill>
              </a:rPr>
              <a:t>formas sociales en las que la sociedad como un todo puede funcionar fuera del ámbito del estado</a:t>
            </a:r>
            <a:r>
              <a:rPr lang="es-PE" dirty="0" smtClean="0"/>
              <a:t>. A menudo, estas formas son conocidas bajo la descripción general de “</a:t>
            </a:r>
            <a:r>
              <a:rPr lang="es-PE" dirty="0" smtClean="0">
                <a:solidFill>
                  <a:srgbClr val="FF0000"/>
                </a:solidFill>
              </a:rPr>
              <a:t>sociedad civil</a:t>
            </a:r>
            <a:r>
              <a:rPr lang="es-PE" dirty="0" smtClean="0"/>
              <a:t>”, usando este término en su significado post-hegeliano que designa algo </a:t>
            </a:r>
            <a:r>
              <a:rPr lang="es-PE" dirty="0" smtClean="0">
                <a:solidFill>
                  <a:srgbClr val="FF0000"/>
                </a:solidFill>
              </a:rPr>
              <a:t>distinto del estado</a:t>
            </a:r>
            <a:r>
              <a:rPr lang="es-PE" dirty="0" smtClean="0"/>
              <a:t>. La noción de sociedad civil comprende la </a:t>
            </a:r>
            <a:r>
              <a:rPr lang="es-PE" u="sng" dirty="0" smtClean="0">
                <a:solidFill>
                  <a:srgbClr val="FF0000"/>
                </a:solidFill>
              </a:rPr>
              <a:t>multitud de asociaciones libres que existen fuera del patrocinio oficial y que, con frecuencia, están dedicadas a propósitos considerados generalmente no políticos. Ninguna sociedad puede considerarse libre si no permite el funcionamiento de estas asociaciones voluntarias; el pulso de la libertad latirá muy débilmente allí donde estas asociaciones no se formen espontáneamente</a:t>
            </a:r>
            <a:r>
              <a:rPr lang="es-PE" dirty="0" smtClean="0"/>
              <a:t>.” (p.337</a:t>
            </a:r>
            <a:r>
              <a:rPr lang="es-PE" dirty="0" smtClean="0"/>
              <a:t>)</a:t>
            </a:r>
            <a:endParaRPr lang="es-PE" dirty="0"/>
          </a:p>
        </p:txBody>
      </p:sp>
      <p:pic>
        <p:nvPicPr>
          <p:cNvPr id="3" name="Imagen 2"/>
          <p:cNvPicPr>
            <a:picLocks noChangeAspect="1"/>
          </p:cNvPicPr>
          <p:nvPr/>
        </p:nvPicPr>
        <p:blipFill>
          <a:blip r:embed="rId2"/>
          <a:stretch>
            <a:fillRect/>
          </a:stretch>
        </p:blipFill>
        <p:spPr>
          <a:xfrm>
            <a:off x="2123728" y="836712"/>
            <a:ext cx="4680520" cy="3106540"/>
          </a:xfrm>
          <a:prstGeom prst="rect">
            <a:avLst/>
          </a:prstGeom>
        </p:spPr>
      </p:pic>
    </p:spTree>
    <p:extLst>
      <p:ext uri="{BB962C8B-B14F-4D97-AF65-F5344CB8AC3E}">
        <p14:creationId xmlns:p14="http://schemas.microsoft.com/office/powerpoint/2010/main" val="3008086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5720" y="285728"/>
            <a:ext cx="8643998" cy="3139321"/>
          </a:xfrm>
          <a:prstGeom prst="rect">
            <a:avLst/>
          </a:prstGeom>
          <a:noFill/>
        </p:spPr>
        <p:txBody>
          <a:bodyPr wrap="square" rtlCol="0">
            <a:spAutoFit/>
          </a:bodyPr>
          <a:lstStyle/>
          <a:p>
            <a:pPr algn="just"/>
            <a:r>
              <a:rPr lang="es-PE" dirty="0" smtClean="0"/>
              <a:t>“Las </a:t>
            </a:r>
            <a:r>
              <a:rPr lang="es-PE" dirty="0" smtClean="0">
                <a:solidFill>
                  <a:srgbClr val="FF0000"/>
                </a:solidFill>
              </a:rPr>
              <a:t>dos formas principales de sociedad civil </a:t>
            </a:r>
            <a:r>
              <a:rPr lang="es-PE" dirty="0" smtClean="0"/>
              <a:t>que han jugado un gran papel en la libertad occidental (o, en cualquier caso, que se ha considerado que lo han jugado) son </a:t>
            </a:r>
            <a:r>
              <a:rPr lang="es-PE" dirty="0" smtClean="0">
                <a:solidFill>
                  <a:srgbClr val="FF0000"/>
                </a:solidFill>
              </a:rPr>
              <a:t>la esfera pública y la economía de mercado</a:t>
            </a:r>
            <a:r>
              <a:rPr lang="es-PE" dirty="0" smtClean="0"/>
              <a:t>. (…) ¿Qué es una </a:t>
            </a:r>
            <a:r>
              <a:rPr lang="es-PE" u="sng" dirty="0" smtClean="0">
                <a:solidFill>
                  <a:srgbClr val="FF0000"/>
                </a:solidFill>
              </a:rPr>
              <a:t>esfera pública</a:t>
            </a:r>
            <a:r>
              <a:rPr lang="es-PE" dirty="0" smtClean="0"/>
              <a:t>? La describiré como un </a:t>
            </a:r>
            <a:r>
              <a:rPr lang="es-PE" u="sng" dirty="0" smtClean="0">
                <a:solidFill>
                  <a:srgbClr val="FF0000"/>
                </a:solidFill>
              </a:rPr>
              <a:t>espacio común donde los miembros de la sociedad se encuentran, a través de una cierta variedad de medios de comunicación (impresos, electrónicos) y también en reuniones cara a cara, para discutir asuntos de interés común y, de este modo, ser capaces de formar una opinión común sobre ellos. (…) La esfera pública es un rasgo central de la sociedad moderna: tan central que, incluso donde está, de hecho, suprimida o manipulada, ha de ser fingida</a:t>
            </a:r>
            <a:r>
              <a:rPr lang="es-PE" dirty="0" smtClean="0"/>
              <a:t>. Las sociedades despóticas modernas se han sentido obligadas a obrar superficialmente de acuerdo con las reglas.” (p. 337)</a:t>
            </a:r>
          </a:p>
          <a:p>
            <a:pPr algn="just"/>
            <a:endParaRPr lang="es-PE" dirty="0"/>
          </a:p>
        </p:txBody>
      </p:sp>
      <p:pic>
        <p:nvPicPr>
          <p:cNvPr id="3" name="Imagen 2"/>
          <p:cNvPicPr>
            <a:picLocks noChangeAspect="1"/>
          </p:cNvPicPr>
          <p:nvPr/>
        </p:nvPicPr>
        <p:blipFill>
          <a:blip r:embed="rId2"/>
          <a:stretch>
            <a:fillRect/>
          </a:stretch>
        </p:blipFill>
        <p:spPr>
          <a:xfrm>
            <a:off x="1907704" y="3284984"/>
            <a:ext cx="5616624" cy="33739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5720" y="285728"/>
            <a:ext cx="8643998" cy="2708434"/>
          </a:xfrm>
          <a:prstGeom prst="rect">
            <a:avLst/>
          </a:prstGeom>
          <a:noFill/>
        </p:spPr>
        <p:txBody>
          <a:bodyPr wrap="square" rtlCol="0">
            <a:spAutoFit/>
          </a:bodyPr>
          <a:lstStyle/>
          <a:p>
            <a:pPr algn="just"/>
            <a:endParaRPr lang="es-PE" dirty="0"/>
          </a:p>
          <a:p>
            <a:pPr algn="just"/>
            <a:r>
              <a:rPr lang="es-PE" dirty="0" smtClean="0"/>
              <a:t>La esfera pública es fundamental para la </a:t>
            </a:r>
            <a:r>
              <a:rPr lang="es-PE" dirty="0" err="1" smtClean="0"/>
              <a:t>autojustificación</a:t>
            </a:r>
            <a:r>
              <a:rPr lang="es-PE" dirty="0" smtClean="0"/>
              <a:t> de una sociedad libre que se autogobierna. Se presupone que </a:t>
            </a:r>
            <a:r>
              <a:rPr lang="es-PE" dirty="0" smtClean="0">
                <a:solidFill>
                  <a:srgbClr val="FF0000"/>
                </a:solidFill>
              </a:rPr>
              <a:t>en la sociedad las personas forman sus opiniones libremente,</a:t>
            </a:r>
            <a:r>
              <a:rPr lang="es-PE" dirty="0" smtClean="0"/>
              <a:t> tanto como individuos, cuanto en su consideración de lo común. Se sobreentiende además que </a:t>
            </a:r>
            <a:r>
              <a:rPr lang="es-PE" sz="3200" dirty="0" smtClean="0">
                <a:solidFill>
                  <a:srgbClr val="FF0000"/>
                </a:solidFill>
              </a:rPr>
              <a:t>tales opiniones importan </a:t>
            </a:r>
            <a:r>
              <a:rPr lang="es-PE" dirty="0" smtClean="0"/>
              <a:t>y en cierto modo </a:t>
            </a:r>
            <a:r>
              <a:rPr lang="es-PE" sz="2400" dirty="0" smtClean="0">
                <a:solidFill>
                  <a:srgbClr val="FF0000"/>
                </a:solidFill>
              </a:rPr>
              <a:t>tienen efectos sobre el gobierno o que, de cierto modo, lo controlan directa o indirectamente</a:t>
            </a:r>
            <a:r>
              <a:rPr lang="es-PE" dirty="0" smtClean="0"/>
              <a:t>. </a:t>
            </a:r>
          </a:p>
          <a:p>
            <a:pPr algn="just"/>
            <a:endParaRPr lang="es-PE" dirty="0"/>
          </a:p>
        </p:txBody>
      </p:sp>
      <p:pic>
        <p:nvPicPr>
          <p:cNvPr id="3" name="Imagen 2"/>
          <p:cNvPicPr>
            <a:picLocks noChangeAspect="1"/>
          </p:cNvPicPr>
          <p:nvPr/>
        </p:nvPicPr>
        <p:blipFill>
          <a:blip r:embed="rId2"/>
          <a:stretch>
            <a:fillRect/>
          </a:stretch>
        </p:blipFill>
        <p:spPr>
          <a:xfrm>
            <a:off x="467544" y="3356992"/>
            <a:ext cx="4829037" cy="2664296"/>
          </a:xfrm>
          <a:prstGeom prst="rect">
            <a:avLst/>
          </a:prstGeom>
        </p:spPr>
      </p:pic>
      <p:pic>
        <p:nvPicPr>
          <p:cNvPr id="4" name="Imagen 3"/>
          <p:cNvPicPr>
            <a:picLocks noChangeAspect="1"/>
          </p:cNvPicPr>
          <p:nvPr/>
        </p:nvPicPr>
        <p:blipFill>
          <a:blip r:embed="rId3"/>
          <a:stretch>
            <a:fillRect/>
          </a:stretch>
        </p:blipFill>
        <p:spPr>
          <a:xfrm>
            <a:off x="4427984" y="3356992"/>
            <a:ext cx="4065269" cy="2645414"/>
          </a:xfrm>
          <a:prstGeom prst="rect">
            <a:avLst/>
          </a:prstGeom>
        </p:spPr>
      </p:pic>
    </p:spTree>
    <p:extLst>
      <p:ext uri="{BB962C8B-B14F-4D97-AF65-F5344CB8AC3E}">
        <p14:creationId xmlns:p14="http://schemas.microsoft.com/office/powerpoint/2010/main" val="2127447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5720" y="285728"/>
            <a:ext cx="8643998" cy="1600438"/>
          </a:xfrm>
          <a:prstGeom prst="rect">
            <a:avLst/>
          </a:prstGeom>
          <a:noFill/>
        </p:spPr>
        <p:txBody>
          <a:bodyPr wrap="square" rtlCol="0">
            <a:spAutoFit/>
          </a:bodyPr>
          <a:lstStyle/>
          <a:p>
            <a:pPr algn="just"/>
            <a:endParaRPr lang="es-PE" dirty="0"/>
          </a:p>
          <a:p>
            <a:pPr algn="just"/>
            <a:r>
              <a:rPr lang="es-PE" sz="1600" dirty="0" smtClean="0"/>
              <a:t>Taylor analiza un texto de </a:t>
            </a:r>
            <a:r>
              <a:rPr lang="es-PE" sz="1600" dirty="0" err="1" smtClean="0"/>
              <a:t>Jürgen</a:t>
            </a:r>
            <a:r>
              <a:rPr lang="es-PE" sz="1600" dirty="0" smtClean="0"/>
              <a:t> </a:t>
            </a:r>
            <a:r>
              <a:rPr lang="es-PE" sz="1600" dirty="0" err="1" smtClean="0"/>
              <a:t>Habermas</a:t>
            </a:r>
            <a:r>
              <a:rPr lang="es-PE" sz="1600" dirty="0" smtClean="0"/>
              <a:t>, quien es un representante tardío de la Escuela de Frankfurt. Refiere el estudio de la aparición de la opinión pública en Europa durante el siglo </a:t>
            </a:r>
            <a:r>
              <a:rPr lang="es-PE" sz="1600" dirty="0" smtClean="0">
                <a:solidFill>
                  <a:srgbClr val="FF0000"/>
                </a:solidFill>
              </a:rPr>
              <a:t>XVIII</a:t>
            </a:r>
            <a:r>
              <a:rPr lang="es-PE" sz="1600" dirty="0" smtClean="0"/>
              <a:t>.</a:t>
            </a:r>
          </a:p>
          <a:p>
            <a:pPr algn="just"/>
            <a:endParaRPr lang="es-PE" sz="1600" dirty="0"/>
          </a:p>
          <a:p>
            <a:pPr algn="just"/>
            <a:r>
              <a:rPr lang="es-PE" sz="1600" dirty="0" smtClean="0"/>
              <a:t>Mientras </a:t>
            </a:r>
            <a:r>
              <a:rPr lang="es-PE" sz="1600" dirty="0" smtClean="0"/>
              <a:t>la opinión de la humanidad a secas, como lo común, o la </a:t>
            </a:r>
            <a:r>
              <a:rPr lang="es-PE" sz="1600" dirty="0" err="1" smtClean="0"/>
              <a:t>doxa</a:t>
            </a:r>
            <a:r>
              <a:rPr lang="es-PE" sz="1600" dirty="0" smtClean="0"/>
              <a:t>, vemos que es </a:t>
            </a:r>
            <a:r>
              <a:rPr lang="es-PE" sz="1600" dirty="0" smtClean="0">
                <a:solidFill>
                  <a:srgbClr val="FF0000"/>
                </a:solidFill>
              </a:rPr>
              <a:t>irreflexiva</a:t>
            </a:r>
            <a:r>
              <a:rPr lang="es-PE" sz="1600" dirty="0" smtClean="0"/>
              <a:t>, no mediada por la discusión o la crítica y es inculcada pasivamente por generaciones. </a:t>
            </a:r>
            <a:endParaRPr lang="es-PE" sz="1600" dirty="0"/>
          </a:p>
        </p:txBody>
      </p:sp>
      <p:pic>
        <p:nvPicPr>
          <p:cNvPr id="6" name="Imagen 5"/>
          <p:cNvPicPr>
            <a:picLocks noChangeAspect="1"/>
          </p:cNvPicPr>
          <p:nvPr/>
        </p:nvPicPr>
        <p:blipFill>
          <a:blip r:embed="rId2"/>
          <a:stretch>
            <a:fillRect/>
          </a:stretch>
        </p:blipFill>
        <p:spPr>
          <a:xfrm>
            <a:off x="1187624" y="1988840"/>
            <a:ext cx="6480720" cy="4627208"/>
          </a:xfrm>
          <a:prstGeom prst="rect">
            <a:avLst/>
          </a:prstGeom>
        </p:spPr>
      </p:pic>
    </p:spTree>
    <p:extLst>
      <p:ext uri="{BB962C8B-B14F-4D97-AF65-F5344CB8AC3E}">
        <p14:creationId xmlns:p14="http://schemas.microsoft.com/office/powerpoint/2010/main" val="2441630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0"/>
            <a:ext cx="8429684" cy="923330"/>
          </a:xfrm>
          <a:prstGeom prst="rect">
            <a:avLst/>
          </a:prstGeom>
          <a:noFill/>
        </p:spPr>
        <p:txBody>
          <a:bodyPr wrap="square" rtlCol="0">
            <a:spAutoFit/>
          </a:bodyPr>
          <a:lstStyle/>
          <a:p>
            <a:pPr algn="just"/>
            <a:r>
              <a:rPr lang="es-PE" dirty="0" smtClean="0"/>
              <a:t>La </a:t>
            </a:r>
            <a:r>
              <a:rPr lang="es-PE" dirty="0" smtClean="0"/>
              <a:t>diferencia de sociedades en donde el poder radica en un lugar extra político, como la antigua China, la </a:t>
            </a:r>
            <a:r>
              <a:rPr lang="es-PE" dirty="0" err="1" smtClean="0"/>
              <a:t>pólis</a:t>
            </a:r>
            <a:r>
              <a:rPr lang="es-PE" dirty="0" smtClean="0"/>
              <a:t> o en la India, o la sociedad medieval, contrapuesta a las occidentales, es que las </a:t>
            </a:r>
            <a:r>
              <a:rPr lang="es-PE" dirty="0" smtClean="0">
                <a:solidFill>
                  <a:srgbClr val="FF0000"/>
                </a:solidFill>
              </a:rPr>
              <a:t>sociedades modernas son seculares. </a:t>
            </a:r>
          </a:p>
        </p:txBody>
      </p:sp>
      <p:pic>
        <p:nvPicPr>
          <p:cNvPr id="5" name="Imagen 4"/>
          <p:cNvPicPr>
            <a:picLocks noChangeAspect="1"/>
          </p:cNvPicPr>
          <p:nvPr/>
        </p:nvPicPr>
        <p:blipFill>
          <a:blip r:embed="rId2"/>
          <a:stretch>
            <a:fillRect/>
          </a:stretch>
        </p:blipFill>
        <p:spPr>
          <a:xfrm>
            <a:off x="3139443" y="923330"/>
            <a:ext cx="5810245" cy="447675"/>
          </a:xfrm>
          <a:prstGeom prst="rect">
            <a:avLst/>
          </a:prstGeom>
        </p:spPr>
      </p:pic>
      <p:pic>
        <p:nvPicPr>
          <p:cNvPr id="6" name="Imagen 5"/>
          <p:cNvPicPr>
            <a:picLocks noChangeAspect="1"/>
          </p:cNvPicPr>
          <p:nvPr/>
        </p:nvPicPr>
        <p:blipFill>
          <a:blip r:embed="rId3"/>
          <a:stretch>
            <a:fillRect/>
          </a:stretch>
        </p:blipFill>
        <p:spPr>
          <a:xfrm>
            <a:off x="1115616" y="1843650"/>
            <a:ext cx="6696744" cy="4820113"/>
          </a:xfrm>
          <a:prstGeom prst="rect">
            <a:avLst/>
          </a:prstGeom>
        </p:spPr>
      </p:pic>
    </p:spTree>
    <p:extLst>
      <p:ext uri="{BB962C8B-B14F-4D97-AF65-F5344CB8AC3E}">
        <p14:creationId xmlns:p14="http://schemas.microsoft.com/office/powerpoint/2010/main" val="331941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CuadroTexto"/>
          <p:cNvSpPr txBox="1"/>
          <p:nvPr/>
        </p:nvSpPr>
        <p:spPr>
          <a:xfrm>
            <a:off x="387551" y="5085184"/>
            <a:ext cx="8572560" cy="1477328"/>
          </a:xfrm>
          <a:prstGeom prst="rect">
            <a:avLst/>
          </a:prstGeom>
          <a:noFill/>
        </p:spPr>
        <p:txBody>
          <a:bodyPr wrap="square" rtlCol="0">
            <a:spAutoFit/>
          </a:bodyPr>
          <a:lstStyle/>
          <a:p>
            <a:pPr algn="just"/>
            <a:r>
              <a:rPr lang="es-PE" dirty="0" smtClean="0"/>
              <a:t>Por el contrario, en las </a:t>
            </a:r>
            <a:r>
              <a:rPr lang="es-PE" dirty="0" smtClean="0">
                <a:solidFill>
                  <a:srgbClr val="FF0000"/>
                </a:solidFill>
              </a:rPr>
              <a:t>sociedades modernas</a:t>
            </a:r>
            <a:r>
              <a:rPr lang="es-PE" dirty="0" smtClean="0"/>
              <a:t>, la aparición de la </a:t>
            </a:r>
            <a:r>
              <a:rPr lang="es-PE" dirty="0" smtClean="0">
                <a:solidFill>
                  <a:srgbClr val="FF0000"/>
                </a:solidFill>
              </a:rPr>
              <a:t>opinión pública </a:t>
            </a:r>
            <a:r>
              <a:rPr lang="es-PE" dirty="0" smtClean="0"/>
              <a:t>supone por contraste, completamente lo opuesto, pues busca ser </a:t>
            </a:r>
            <a:r>
              <a:rPr lang="es-PE" dirty="0" smtClean="0">
                <a:solidFill>
                  <a:srgbClr val="FF0000"/>
                </a:solidFill>
              </a:rPr>
              <a:t>producto de la reflexión</a:t>
            </a:r>
            <a:r>
              <a:rPr lang="es-PE" dirty="0" smtClean="0"/>
              <a:t>, que emerja de la </a:t>
            </a:r>
            <a:r>
              <a:rPr lang="es-PE" dirty="0" smtClean="0">
                <a:solidFill>
                  <a:srgbClr val="FF0000"/>
                </a:solidFill>
              </a:rPr>
              <a:t>discusión</a:t>
            </a:r>
            <a:r>
              <a:rPr lang="es-PE" dirty="0" smtClean="0"/>
              <a:t> y que refleje un </a:t>
            </a:r>
            <a:r>
              <a:rPr lang="es-PE" dirty="0" smtClean="0">
                <a:solidFill>
                  <a:srgbClr val="FF0000"/>
                </a:solidFill>
              </a:rPr>
              <a:t>consenso activamente producido y constantemente reformulado críticamente. </a:t>
            </a:r>
          </a:p>
          <a:p>
            <a:pPr algn="just"/>
            <a:endParaRPr lang="es-PE" dirty="0"/>
          </a:p>
        </p:txBody>
      </p:sp>
      <p:pic>
        <p:nvPicPr>
          <p:cNvPr id="2" name="Imagen 1"/>
          <p:cNvPicPr>
            <a:picLocks noChangeAspect="1"/>
          </p:cNvPicPr>
          <p:nvPr/>
        </p:nvPicPr>
        <p:blipFill>
          <a:blip r:embed="rId2"/>
          <a:stretch>
            <a:fillRect/>
          </a:stretch>
        </p:blipFill>
        <p:spPr>
          <a:xfrm>
            <a:off x="683568" y="548680"/>
            <a:ext cx="7280793" cy="4286699"/>
          </a:xfrm>
          <a:prstGeom prst="rect">
            <a:avLst/>
          </a:prstGeom>
        </p:spPr>
      </p:pic>
    </p:spTree>
    <p:extLst>
      <p:ext uri="{BB962C8B-B14F-4D97-AF65-F5344CB8AC3E}">
        <p14:creationId xmlns:p14="http://schemas.microsoft.com/office/powerpoint/2010/main" val="104815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357166"/>
            <a:ext cx="8572560" cy="2031325"/>
          </a:xfrm>
          <a:prstGeom prst="rect">
            <a:avLst/>
          </a:prstGeom>
          <a:noFill/>
        </p:spPr>
        <p:txBody>
          <a:bodyPr wrap="square" rtlCol="0">
            <a:spAutoFit/>
          </a:bodyPr>
          <a:lstStyle/>
          <a:p>
            <a:pPr algn="just"/>
            <a:r>
              <a:rPr lang="es-PE" dirty="0" smtClean="0">
                <a:solidFill>
                  <a:srgbClr val="FF0000"/>
                </a:solidFill>
              </a:rPr>
              <a:t>Taylor también critica </a:t>
            </a:r>
            <a:r>
              <a:rPr lang="es-PE" dirty="0" smtClean="0">
                <a:solidFill>
                  <a:srgbClr val="FF0000"/>
                </a:solidFill>
              </a:rPr>
              <a:t>a la sociedad liberal pues produce un tipo negativo de individualismo</a:t>
            </a:r>
            <a:r>
              <a:rPr lang="es-PE" dirty="0" smtClean="0"/>
              <a:t>.</a:t>
            </a:r>
          </a:p>
          <a:p>
            <a:pPr algn="just"/>
            <a:endParaRPr lang="es-PE" dirty="0"/>
          </a:p>
          <a:p>
            <a:pPr algn="just"/>
            <a:endParaRPr lang="es-PE" dirty="0"/>
          </a:p>
          <a:p>
            <a:pPr algn="just"/>
            <a:endParaRPr lang="es-PE" dirty="0" smtClean="0"/>
          </a:p>
          <a:p>
            <a:pPr algn="just"/>
            <a:endParaRPr lang="es-PE" dirty="0"/>
          </a:p>
          <a:p>
            <a:pPr algn="just"/>
            <a:r>
              <a:rPr lang="es-PE" dirty="0" smtClean="0"/>
              <a:t> </a:t>
            </a:r>
            <a:endParaRPr lang="es-PE" dirty="0"/>
          </a:p>
        </p:txBody>
      </p:sp>
      <p:pic>
        <p:nvPicPr>
          <p:cNvPr id="19458" name="Picture 2" descr="Image result for charles taylor philosopher"/>
          <p:cNvPicPr>
            <a:picLocks noChangeAspect="1" noChangeArrowheads="1"/>
          </p:cNvPicPr>
          <p:nvPr/>
        </p:nvPicPr>
        <p:blipFill>
          <a:blip r:embed="rId2"/>
          <a:srcRect/>
          <a:stretch>
            <a:fillRect/>
          </a:stretch>
        </p:blipFill>
        <p:spPr bwMode="auto">
          <a:xfrm>
            <a:off x="2627784" y="2492896"/>
            <a:ext cx="3516992" cy="3516992"/>
          </a:xfrm>
          <a:prstGeom prst="rect">
            <a:avLst/>
          </a:prstGeom>
          <a:noFill/>
        </p:spPr>
      </p:pic>
    </p:spTree>
    <p:extLst>
      <p:ext uri="{BB962C8B-B14F-4D97-AF65-F5344CB8AC3E}">
        <p14:creationId xmlns:p14="http://schemas.microsoft.com/office/powerpoint/2010/main" val="2470066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564904"/>
            <a:ext cx="8229600" cy="1872208"/>
          </a:xfrm>
        </p:spPr>
        <p:txBody>
          <a:bodyPr/>
          <a:lstStyle/>
          <a:p>
            <a:r>
              <a:rPr lang="es-PE" dirty="0" smtClean="0"/>
              <a:t>2. La inconmensurabilidad</a:t>
            </a:r>
            <a:endParaRPr lang="es-PE" dirty="0"/>
          </a:p>
        </p:txBody>
      </p:sp>
    </p:spTree>
    <p:extLst>
      <p:ext uri="{BB962C8B-B14F-4D97-AF65-F5344CB8AC3E}">
        <p14:creationId xmlns:p14="http://schemas.microsoft.com/office/powerpoint/2010/main" val="31199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23528" y="1412776"/>
            <a:ext cx="2715532" cy="3816424"/>
          </a:xfrm>
          <a:prstGeom prst="rect">
            <a:avLst/>
          </a:prstGeom>
        </p:spPr>
      </p:pic>
      <p:pic>
        <p:nvPicPr>
          <p:cNvPr id="5" name="Imagen 4"/>
          <p:cNvPicPr>
            <a:picLocks noChangeAspect="1"/>
          </p:cNvPicPr>
          <p:nvPr/>
        </p:nvPicPr>
        <p:blipFill>
          <a:blip r:embed="rId3"/>
          <a:stretch>
            <a:fillRect/>
          </a:stretch>
        </p:blipFill>
        <p:spPr>
          <a:xfrm>
            <a:off x="3275856" y="1412776"/>
            <a:ext cx="2523291" cy="3766964"/>
          </a:xfrm>
          <a:prstGeom prst="rect">
            <a:avLst/>
          </a:prstGeom>
        </p:spPr>
      </p:pic>
      <p:pic>
        <p:nvPicPr>
          <p:cNvPr id="6" name="Imagen 5"/>
          <p:cNvPicPr>
            <a:picLocks noChangeAspect="1"/>
          </p:cNvPicPr>
          <p:nvPr/>
        </p:nvPicPr>
        <p:blipFill>
          <a:blip r:embed="rId4"/>
          <a:stretch>
            <a:fillRect/>
          </a:stretch>
        </p:blipFill>
        <p:spPr>
          <a:xfrm>
            <a:off x="6228184" y="1412776"/>
            <a:ext cx="2734955" cy="3816424"/>
          </a:xfrm>
          <a:prstGeom prst="rect">
            <a:avLst/>
          </a:prstGeom>
        </p:spPr>
      </p:pic>
    </p:spTree>
    <p:extLst>
      <p:ext uri="{BB962C8B-B14F-4D97-AF65-F5344CB8AC3E}">
        <p14:creationId xmlns:p14="http://schemas.microsoft.com/office/powerpoint/2010/main" val="382669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357166"/>
            <a:ext cx="8501122" cy="2585323"/>
          </a:xfrm>
          <a:prstGeom prst="rect">
            <a:avLst/>
          </a:prstGeom>
          <a:noFill/>
        </p:spPr>
        <p:txBody>
          <a:bodyPr wrap="square" rtlCol="0">
            <a:spAutoFit/>
          </a:bodyPr>
          <a:lstStyle/>
          <a:p>
            <a:pPr algn="just"/>
            <a:r>
              <a:rPr lang="es-PE" dirty="0" smtClean="0"/>
              <a:t>Atendamos a </a:t>
            </a:r>
            <a:r>
              <a:rPr lang="es-PE" dirty="0"/>
              <a:t>lo que nos dice </a:t>
            </a:r>
            <a:r>
              <a:rPr lang="es-PE" dirty="0" smtClean="0"/>
              <a:t>Taylor en </a:t>
            </a:r>
            <a:r>
              <a:rPr lang="es-PE" dirty="0"/>
              <a:t>el capítulo final de “</a:t>
            </a:r>
            <a:r>
              <a:rPr lang="es-PE" i="1" dirty="0">
                <a:solidFill>
                  <a:srgbClr val="FF0000"/>
                </a:solidFill>
              </a:rPr>
              <a:t>La libertad de los </a:t>
            </a:r>
            <a:r>
              <a:rPr lang="es-PE" i="1" dirty="0" smtClean="0">
                <a:solidFill>
                  <a:srgbClr val="FF0000"/>
                </a:solidFill>
              </a:rPr>
              <a:t>modernos</a:t>
            </a:r>
            <a:r>
              <a:rPr lang="es-PE" dirty="0" smtClean="0"/>
              <a:t>”, llamado “</a:t>
            </a:r>
            <a:r>
              <a:rPr lang="es-PE" dirty="0"/>
              <a:t>La conducción de una vida y el momento del </a:t>
            </a:r>
            <a:r>
              <a:rPr lang="es-PE" dirty="0" smtClean="0"/>
              <a:t>bien”</a:t>
            </a:r>
            <a:endParaRPr lang="es-PE" dirty="0" smtClean="0"/>
          </a:p>
          <a:p>
            <a:pPr algn="just"/>
            <a:endParaRPr lang="es-PE" dirty="0"/>
          </a:p>
          <a:p>
            <a:pPr algn="just"/>
            <a:r>
              <a:rPr lang="es-PE" dirty="0"/>
              <a:t>Taylor realizará un análisis de una situación moral que planteará como ejemplo, en donde se presenta un efecto de </a:t>
            </a:r>
            <a:r>
              <a:rPr lang="es-PE" dirty="0" smtClean="0">
                <a:solidFill>
                  <a:srgbClr val="FF0000"/>
                </a:solidFill>
              </a:rPr>
              <a:t>inconmensurabilidad</a:t>
            </a:r>
            <a:r>
              <a:rPr lang="es-PE" dirty="0" smtClean="0"/>
              <a:t> </a:t>
            </a:r>
            <a:r>
              <a:rPr lang="es-PE" dirty="0"/>
              <a:t>respecto a los bienes a sopesar. </a:t>
            </a:r>
            <a:endParaRPr lang="es-PE" dirty="0" smtClean="0"/>
          </a:p>
          <a:p>
            <a:pPr algn="just"/>
            <a:endParaRPr lang="es-PE" dirty="0"/>
          </a:p>
          <a:p>
            <a:pPr algn="just"/>
            <a:endParaRPr lang="es-PE" dirty="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115616" y="1988840"/>
            <a:ext cx="6336704" cy="437942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357166"/>
            <a:ext cx="8501122" cy="3416320"/>
          </a:xfrm>
          <a:prstGeom prst="rect">
            <a:avLst/>
          </a:prstGeom>
          <a:noFill/>
        </p:spPr>
        <p:txBody>
          <a:bodyPr wrap="square" rtlCol="0">
            <a:spAutoFit/>
          </a:bodyPr>
          <a:lstStyle/>
          <a:p>
            <a:pPr algn="just"/>
            <a:r>
              <a:rPr lang="es-PE" dirty="0" smtClean="0"/>
              <a:t>Ello </a:t>
            </a:r>
            <a:r>
              <a:rPr lang="es-PE" dirty="0"/>
              <a:t>supone que </a:t>
            </a:r>
            <a:r>
              <a:rPr lang="es-PE" dirty="0">
                <a:solidFill>
                  <a:srgbClr val="FF0000"/>
                </a:solidFill>
              </a:rPr>
              <a:t>las opciones que se presentan son muy diversas y escapan a la posibilidad de universalizar respuesta</a:t>
            </a:r>
            <a:r>
              <a:rPr lang="es-PE" dirty="0"/>
              <a:t>s, pues los contextos en que se dan, matizan el problema de un modo </a:t>
            </a:r>
            <a:r>
              <a:rPr lang="es-PE" dirty="0">
                <a:solidFill>
                  <a:srgbClr val="FF0000"/>
                </a:solidFill>
              </a:rPr>
              <a:t>que imposibilita lo absoluto de las directrices morales</a:t>
            </a:r>
            <a:r>
              <a:rPr lang="es-PE" dirty="0"/>
              <a:t>, y precisamente en ello es que radica su incapacidad de medición. </a:t>
            </a:r>
            <a:endParaRPr lang="es-PE" dirty="0" smtClean="0"/>
          </a:p>
          <a:p>
            <a:pPr algn="just"/>
            <a:endParaRPr lang="es-PE" dirty="0"/>
          </a:p>
          <a:p>
            <a:pPr algn="just"/>
            <a:r>
              <a:rPr lang="es-PE" dirty="0" smtClean="0"/>
              <a:t>Cuando elegimos algo, lo hacemos con </a:t>
            </a:r>
            <a:r>
              <a:rPr lang="es-PE" dirty="0" smtClean="0">
                <a:solidFill>
                  <a:srgbClr val="FF0000"/>
                </a:solidFill>
              </a:rPr>
              <a:t>un “criterio” del bien. </a:t>
            </a:r>
            <a:r>
              <a:rPr lang="es-PE" dirty="0" smtClean="0"/>
              <a:t>Hay situaciones (como las que nos va a presentar Taylor) en que tales orientaciones del juicio respecto a la mejor elección se cruzan entre sí, </a:t>
            </a:r>
            <a:r>
              <a:rPr lang="es-PE" dirty="0" smtClean="0">
                <a:solidFill>
                  <a:srgbClr val="FF0000"/>
                </a:solidFill>
              </a:rPr>
              <a:t>superponiéndose</a:t>
            </a:r>
            <a:r>
              <a:rPr lang="es-PE" dirty="0" smtClean="0"/>
              <a:t> y haciendo imposible medir una con otra. De esto obtenemos situaciones en que se evidencia la </a:t>
            </a:r>
            <a:r>
              <a:rPr lang="es-PE" dirty="0" smtClean="0">
                <a:solidFill>
                  <a:srgbClr val="FF0000"/>
                </a:solidFill>
              </a:rPr>
              <a:t>“inconmensurabilidad”</a:t>
            </a:r>
            <a:endParaRPr lang="es-PE" dirty="0" smtClean="0">
              <a:solidFill>
                <a:srgbClr val="FF0000"/>
              </a:solidFill>
            </a:endParaRPr>
          </a:p>
          <a:p>
            <a:pPr algn="just"/>
            <a:endParaRPr lang="es-PE" dirty="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475656" y="3284984"/>
            <a:ext cx="5616624" cy="3198620"/>
          </a:xfrm>
          <a:prstGeom prst="rect">
            <a:avLst/>
          </a:prstGeom>
        </p:spPr>
      </p:pic>
    </p:spTree>
    <p:extLst>
      <p:ext uri="{BB962C8B-B14F-4D97-AF65-F5344CB8AC3E}">
        <p14:creationId xmlns:p14="http://schemas.microsoft.com/office/powerpoint/2010/main" val="4204310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357166"/>
            <a:ext cx="8501122" cy="3416320"/>
          </a:xfrm>
          <a:prstGeom prst="rect">
            <a:avLst/>
          </a:prstGeom>
          <a:noFill/>
        </p:spPr>
        <p:txBody>
          <a:bodyPr wrap="square" rtlCol="0">
            <a:spAutoFit/>
          </a:bodyPr>
          <a:lstStyle/>
          <a:p>
            <a:pPr algn="just"/>
            <a:endParaRPr lang="es-PE" dirty="0"/>
          </a:p>
          <a:p>
            <a:pPr algn="just"/>
            <a:r>
              <a:rPr lang="es-PE" dirty="0" smtClean="0"/>
              <a:t>Hay </a:t>
            </a:r>
            <a:r>
              <a:rPr lang="es-PE" dirty="0"/>
              <a:t>dos modelos en que podemos notar dicha </a:t>
            </a:r>
            <a:r>
              <a:rPr lang="es-PE" dirty="0" smtClean="0"/>
              <a:t>inconmensurabilidad, </a:t>
            </a:r>
            <a:r>
              <a:rPr lang="es-PE" dirty="0"/>
              <a:t>por un lado, cuando se pretende una </a:t>
            </a:r>
            <a:r>
              <a:rPr lang="es-PE" dirty="0">
                <a:solidFill>
                  <a:srgbClr val="FF0000"/>
                </a:solidFill>
              </a:rPr>
              <a:t>jerarquía de bienes </a:t>
            </a:r>
            <a:r>
              <a:rPr lang="es-PE" dirty="0"/>
              <a:t>y se da el caso en que </a:t>
            </a:r>
            <a:r>
              <a:rPr lang="es-PE" dirty="0">
                <a:solidFill>
                  <a:srgbClr val="FF0000"/>
                </a:solidFill>
              </a:rPr>
              <a:t>más de un bien está en juego</a:t>
            </a:r>
            <a:r>
              <a:rPr lang="es-PE" dirty="0"/>
              <a:t>; como sucede por ejemplo cuando debemos elegir entre el bien de la justicia o el de la realización personal, es decir, dos bienes que se consideran por sí mismos </a:t>
            </a:r>
            <a:r>
              <a:rPr lang="es-PE" dirty="0" smtClean="0"/>
              <a:t>buenos, pero </a:t>
            </a:r>
            <a:r>
              <a:rPr lang="es-PE" dirty="0"/>
              <a:t>que deben </a:t>
            </a:r>
            <a:r>
              <a:rPr lang="es-PE" dirty="0">
                <a:solidFill>
                  <a:srgbClr val="FF0000"/>
                </a:solidFill>
              </a:rPr>
              <a:t>priorizarse</a:t>
            </a:r>
            <a:r>
              <a:rPr lang="es-PE" dirty="0"/>
              <a:t>. </a:t>
            </a:r>
            <a:endParaRPr lang="es-PE" dirty="0" smtClean="0"/>
          </a:p>
          <a:p>
            <a:pPr algn="just"/>
            <a:endParaRPr lang="es-PE" dirty="0"/>
          </a:p>
          <a:p>
            <a:pPr algn="just"/>
            <a:r>
              <a:rPr lang="es-PE" dirty="0" smtClean="0"/>
              <a:t>Por </a:t>
            </a:r>
            <a:r>
              <a:rPr lang="es-PE" dirty="0"/>
              <a:t>otro lado, cuando la estructura de </a:t>
            </a:r>
            <a:r>
              <a:rPr lang="es-PE" dirty="0">
                <a:solidFill>
                  <a:srgbClr val="FF0000"/>
                </a:solidFill>
              </a:rPr>
              <a:t>una cultura tiene valores morales que chocan con otra</a:t>
            </a:r>
            <a:r>
              <a:rPr lang="es-PE" dirty="0"/>
              <a:t>; en ambos casos, la deliberación ética, según Taylor, adquiere un carácter de incertidumbre objetiva.</a:t>
            </a:r>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835696" y="3212976"/>
            <a:ext cx="5328592" cy="3491842"/>
          </a:xfrm>
          <a:prstGeom prst="rect">
            <a:avLst/>
          </a:prstGeom>
        </p:spPr>
      </p:pic>
    </p:spTree>
    <p:extLst>
      <p:ext uri="{BB962C8B-B14F-4D97-AF65-F5344CB8AC3E}">
        <p14:creationId xmlns:p14="http://schemas.microsoft.com/office/powerpoint/2010/main" val="4109238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332656"/>
            <a:ext cx="8501122" cy="2308324"/>
          </a:xfrm>
          <a:prstGeom prst="rect">
            <a:avLst/>
          </a:prstGeom>
          <a:noFill/>
        </p:spPr>
        <p:txBody>
          <a:bodyPr wrap="square" rtlCol="0">
            <a:spAutoFit/>
          </a:bodyPr>
          <a:lstStyle/>
          <a:p>
            <a:pPr algn="just"/>
            <a:r>
              <a:rPr lang="es-PE" dirty="0" smtClean="0"/>
              <a:t>Además</a:t>
            </a:r>
            <a:r>
              <a:rPr lang="es-PE" dirty="0"/>
              <a:t>, debemos notar que nos señala el contraste entre la </a:t>
            </a:r>
            <a:r>
              <a:rPr lang="es-PE" dirty="0">
                <a:solidFill>
                  <a:srgbClr val="FF0000"/>
                </a:solidFill>
              </a:rPr>
              <a:t>unidad y la diferencia</a:t>
            </a:r>
            <a:r>
              <a:rPr lang="es-PE" dirty="0"/>
              <a:t>. Esta distinción funciona en diversos niveles y podemos referir el contraste que hará entre las teorías unitarias, que suponen un solo bien y las teorías de la diversidad, quienes sostienen que los bienes son diversos. Ante dicha confrontación, debemos reconocer la existencia de una multiplicidad no </a:t>
            </a:r>
            <a:r>
              <a:rPr lang="es-PE" dirty="0" err="1"/>
              <a:t>jerarquizable</a:t>
            </a:r>
            <a:r>
              <a:rPr lang="es-PE" dirty="0"/>
              <a:t> de bienes y al mismo tiempo, la búsqueda de la unidad en el devenir ético. El resultado del contraste entre diferencia y unidad es la claridad. </a:t>
            </a:r>
            <a:endParaRPr lang="es-PE" dirty="0" smtClean="0"/>
          </a:p>
          <a:p>
            <a:pPr algn="just"/>
            <a:endParaRPr lang="es-PE" dirty="0"/>
          </a:p>
        </p:txBody>
      </p:sp>
      <p:pic>
        <p:nvPicPr>
          <p:cNvPr id="2" name="Imagen 1"/>
          <p:cNvPicPr>
            <a:picLocks noChangeAspect="1"/>
          </p:cNvPicPr>
          <p:nvPr/>
        </p:nvPicPr>
        <p:blipFill>
          <a:blip r:embed="rId2"/>
          <a:stretch>
            <a:fillRect/>
          </a:stretch>
        </p:blipFill>
        <p:spPr>
          <a:xfrm>
            <a:off x="1979712" y="2640980"/>
            <a:ext cx="5472608" cy="375698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116632"/>
            <a:ext cx="8501122" cy="4247317"/>
          </a:xfrm>
          <a:prstGeom prst="rect">
            <a:avLst/>
          </a:prstGeom>
          <a:noFill/>
        </p:spPr>
        <p:txBody>
          <a:bodyPr wrap="square" rtlCol="0">
            <a:spAutoFit/>
          </a:bodyPr>
          <a:lstStyle/>
          <a:p>
            <a:pPr algn="just"/>
            <a:r>
              <a:rPr lang="es-PE" dirty="0" smtClean="0"/>
              <a:t>Si </a:t>
            </a:r>
            <a:r>
              <a:rPr lang="es-PE" dirty="0"/>
              <a:t>bien la diferencia es necesaria para la unidad, y notamos efectivamente una diversidad de bienes, no podemos por simetría pensar que la búsqueda de unidad supone exactamente buscar siempre lo mismo o tener respuestas categóricas que cubran todas las posibilidades. </a:t>
            </a:r>
            <a:endParaRPr lang="es-PE" dirty="0" smtClean="0"/>
          </a:p>
          <a:p>
            <a:pPr algn="just"/>
            <a:endParaRPr lang="es-PE" dirty="0"/>
          </a:p>
          <a:p>
            <a:pPr algn="just"/>
            <a:r>
              <a:rPr lang="es-PE" dirty="0" smtClean="0"/>
              <a:t>Las relaciones entre unidad y diferencia (o pluralidad) son varias y se pueden entender desde distintos puntos de vista. En concreto, podríamos decir que para Taylor la diferencia es parte de la condición humana a través de sus grupos culturales materiales, y esto hace necesario un espacio de consenso y diálogo entrecruzado.</a:t>
            </a:r>
          </a:p>
          <a:p>
            <a:pPr algn="just"/>
            <a:endParaRPr lang="es-PE" dirty="0"/>
          </a:p>
          <a:p>
            <a:pPr algn="just"/>
            <a:r>
              <a:rPr lang="es-PE" dirty="0" smtClean="0"/>
              <a:t>Por otro lado, </a:t>
            </a:r>
            <a:r>
              <a:rPr lang="es-PE" dirty="0" smtClean="0">
                <a:solidFill>
                  <a:srgbClr val="FF0000"/>
                </a:solidFill>
              </a:rPr>
              <a:t>la unidad del grupo </a:t>
            </a:r>
            <a:r>
              <a:rPr lang="es-PE" dirty="0" smtClean="0"/>
              <a:t>y de los grupos de los grupos tiene un sentido particular, pero tambi</a:t>
            </a:r>
            <a:r>
              <a:rPr lang="es-PE" dirty="0" smtClean="0"/>
              <a:t>én lo tiene la </a:t>
            </a:r>
            <a:r>
              <a:rPr lang="es-PE" dirty="0" smtClean="0">
                <a:solidFill>
                  <a:srgbClr val="FF0000"/>
                </a:solidFill>
              </a:rPr>
              <a:t>unidad de vida</a:t>
            </a:r>
            <a:r>
              <a:rPr lang="es-PE" dirty="0" smtClean="0"/>
              <a:t>, especialmente, cuando uno se ve encargado de administrarla. Podríamos imaginar este sentido último como la “integridad” o “coherencia de vida”.</a:t>
            </a:r>
            <a:endParaRPr lang="es-PE" dirty="0" smtClean="0"/>
          </a:p>
          <a:p>
            <a:pPr algn="just"/>
            <a:endParaRPr lang="es-PE" dirty="0"/>
          </a:p>
        </p:txBody>
      </p:sp>
      <p:pic>
        <p:nvPicPr>
          <p:cNvPr id="2" name="Imagen 1"/>
          <p:cNvPicPr>
            <a:picLocks noChangeAspect="1"/>
          </p:cNvPicPr>
          <p:nvPr/>
        </p:nvPicPr>
        <p:blipFill>
          <a:blip r:embed="rId2"/>
          <a:stretch>
            <a:fillRect/>
          </a:stretch>
        </p:blipFill>
        <p:spPr>
          <a:xfrm>
            <a:off x="1331640" y="4349639"/>
            <a:ext cx="2038350" cy="1981200"/>
          </a:xfrm>
          <a:prstGeom prst="rect">
            <a:avLst/>
          </a:prstGeom>
        </p:spPr>
      </p:pic>
      <p:pic>
        <p:nvPicPr>
          <p:cNvPr id="3" name="Imagen 2"/>
          <p:cNvPicPr>
            <a:picLocks noChangeAspect="1"/>
          </p:cNvPicPr>
          <p:nvPr/>
        </p:nvPicPr>
        <p:blipFill>
          <a:blip r:embed="rId3"/>
          <a:stretch>
            <a:fillRect/>
          </a:stretch>
        </p:blipFill>
        <p:spPr>
          <a:xfrm>
            <a:off x="3655312" y="4509120"/>
            <a:ext cx="4873691" cy="2040968"/>
          </a:xfrm>
          <a:prstGeom prst="rect">
            <a:avLst/>
          </a:prstGeom>
        </p:spPr>
      </p:pic>
    </p:spTree>
    <p:extLst>
      <p:ext uri="{BB962C8B-B14F-4D97-AF65-F5344CB8AC3E}">
        <p14:creationId xmlns:p14="http://schemas.microsoft.com/office/powerpoint/2010/main" val="2411468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571480"/>
            <a:ext cx="8501122" cy="1754326"/>
          </a:xfrm>
          <a:prstGeom prst="rect">
            <a:avLst/>
          </a:prstGeom>
          <a:noFill/>
        </p:spPr>
        <p:txBody>
          <a:bodyPr wrap="square" rtlCol="0">
            <a:spAutoFit/>
          </a:bodyPr>
          <a:lstStyle/>
          <a:p>
            <a:pPr algn="just"/>
            <a:endParaRPr lang="es-PE" dirty="0"/>
          </a:p>
          <a:p>
            <a:pPr algn="just"/>
            <a:r>
              <a:rPr lang="es-PE" dirty="0">
                <a:solidFill>
                  <a:srgbClr val="FF0000"/>
                </a:solidFill>
              </a:rPr>
              <a:t>El problema con el modelo ético de Kant es que niega la pluralidad, mientras que Taylor es agudamente consciente de la diversidad irrefutable de las sociedades del mundo. Mientras que el primero defiende la idea de una razón universal, el segundo entiende la cualidad de </a:t>
            </a:r>
            <a:r>
              <a:rPr lang="es-PE" dirty="0" smtClean="0">
                <a:solidFill>
                  <a:srgbClr val="FF0000"/>
                </a:solidFill>
              </a:rPr>
              <a:t>inconmensurable </a:t>
            </a:r>
            <a:r>
              <a:rPr lang="es-PE" dirty="0">
                <a:solidFill>
                  <a:srgbClr val="FF0000"/>
                </a:solidFill>
              </a:rPr>
              <a:t>que adquiere la discusión ética</a:t>
            </a:r>
            <a:r>
              <a:rPr lang="es-PE" dirty="0"/>
              <a:t>. </a:t>
            </a:r>
          </a:p>
          <a:p>
            <a:pPr algn="just"/>
            <a:endParaRPr lang="es-PE" dirty="0"/>
          </a:p>
        </p:txBody>
      </p:sp>
      <p:pic>
        <p:nvPicPr>
          <p:cNvPr id="2" name="Imagen 1"/>
          <p:cNvPicPr>
            <a:picLocks noChangeAspect="1"/>
          </p:cNvPicPr>
          <p:nvPr/>
        </p:nvPicPr>
        <p:blipFill>
          <a:blip r:embed="rId2"/>
          <a:stretch>
            <a:fillRect/>
          </a:stretch>
        </p:blipFill>
        <p:spPr>
          <a:xfrm>
            <a:off x="428596" y="2325806"/>
            <a:ext cx="8175852" cy="3956903"/>
          </a:xfrm>
          <a:prstGeom prst="rect">
            <a:avLst/>
          </a:prstGeom>
        </p:spPr>
      </p:pic>
    </p:spTree>
    <p:extLst>
      <p:ext uri="{BB962C8B-B14F-4D97-AF65-F5344CB8AC3E}">
        <p14:creationId xmlns:p14="http://schemas.microsoft.com/office/powerpoint/2010/main" val="2555590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501122" cy="4247317"/>
          </a:xfrm>
          <a:prstGeom prst="rect">
            <a:avLst/>
          </a:prstGeom>
          <a:noFill/>
        </p:spPr>
        <p:txBody>
          <a:bodyPr wrap="square" rtlCol="0">
            <a:spAutoFit/>
          </a:bodyPr>
          <a:lstStyle/>
          <a:p>
            <a:pPr algn="just"/>
            <a:r>
              <a:rPr lang="es-PE" dirty="0"/>
              <a:t>En el caso de </a:t>
            </a:r>
            <a:r>
              <a:rPr lang="es-PE" dirty="0">
                <a:solidFill>
                  <a:srgbClr val="FF0000"/>
                </a:solidFill>
              </a:rPr>
              <a:t>Priscilla</a:t>
            </a:r>
            <a:r>
              <a:rPr lang="es-PE" dirty="0"/>
              <a:t> vemos una tensión entre </a:t>
            </a:r>
            <a:r>
              <a:rPr lang="es-PE" dirty="0">
                <a:solidFill>
                  <a:srgbClr val="FF0000"/>
                </a:solidFill>
              </a:rPr>
              <a:t>opciones no medibles</a:t>
            </a:r>
            <a:r>
              <a:rPr lang="es-PE" dirty="0"/>
              <a:t>, no sólo bajo sistemas articulados de valores, sino que por el talante mismo del conflicto ético presente se evidencia que sería absurdo suponer una misma medida para </a:t>
            </a:r>
            <a:r>
              <a:rPr lang="es-PE" dirty="0" smtClean="0"/>
              <a:t>siempre, en todos los contextos.</a:t>
            </a:r>
          </a:p>
          <a:p>
            <a:pPr algn="just"/>
            <a:endParaRPr lang="es-PE" dirty="0" smtClean="0"/>
          </a:p>
          <a:p>
            <a:pPr algn="just"/>
            <a:r>
              <a:rPr lang="es-PE" dirty="0" smtClean="0"/>
              <a:t>La </a:t>
            </a:r>
            <a:r>
              <a:rPr lang="es-PE" dirty="0"/>
              <a:t>opción realizada </a:t>
            </a:r>
            <a:r>
              <a:rPr lang="es-PE" dirty="0" smtClean="0"/>
              <a:t>por la protagonista corresponde </a:t>
            </a:r>
            <a:r>
              <a:rPr lang="es-PE" dirty="0"/>
              <a:t>a una que sostiene una coherencia de vida en su unidad, a pesar de que ello arriesgue lo </a:t>
            </a:r>
            <a:r>
              <a:rPr lang="es-PE" dirty="0" smtClean="0"/>
              <a:t>deseado por otro sistema de valores que conflictúa con el de su preferencia. </a:t>
            </a:r>
          </a:p>
          <a:p>
            <a:pPr algn="just"/>
            <a:endParaRPr lang="es-PE" dirty="0">
              <a:solidFill>
                <a:srgbClr val="FF0000"/>
              </a:solidFill>
            </a:endParaRPr>
          </a:p>
          <a:p>
            <a:pPr algn="just"/>
            <a:r>
              <a:rPr lang="es-PE" dirty="0" smtClean="0">
                <a:solidFill>
                  <a:srgbClr val="FF0000"/>
                </a:solidFill>
              </a:rPr>
              <a:t>En </a:t>
            </a:r>
            <a:r>
              <a:rPr lang="es-PE" dirty="0">
                <a:solidFill>
                  <a:srgbClr val="FF0000"/>
                </a:solidFill>
              </a:rPr>
              <a:t>el ejemplo que propone Taylor no existe unánimemente una solución absoluta</a:t>
            </a:r>
            <a:r>
              <a:rPr lang="es-PE" dirty="0"/>
              <a:t>, sino que se limita a describir el actuar de </a:t>
            </a:r>
            <a:r>
              <a:rPr lang="es-PE" dirty="0" smtClean="0"/>
              <a:t>una </a:t>
            </a:r>
            <a:r>
              <a:rPr lang="es-PE" dirty="0" smtClean="0"/>
              <a:t>persona </a:t>
            </a:r>
            <a:r>
              <a:rPr lang="es-PE" dirty="0" smtClean="0"/>
              <a:t>bajo </a:t>
            </a:r>
            <a:r>
              <a:rPr lang="es-PE" dirty="0"/>
              <a:t>cierta circunstancia, sin mostrar sus consecuencias </a:t>
            </a:r>
            <a:r>
              <a:rPr lang="es-PE" dirty="0" smtClean="0"/>
              <a:t>prácticas…. Esto nos puede decir bastante sobre la incapacidad de resolución de contrastes entre cosas no medibles ni comparables.</a:t>
            </a:r>
            <a:endParaRPr lang="es-PE" dirty="0" smtClean="0"/>
          </a:p>
          <a:p>
            <a:endParaRPr lang="es-PE" dirty="0"/>
          </a:p>
          <a:p>
            <a:endParaRPr lang="es-PE" dirty="0"/>
          </a:p>
        </p:txBody>
      </p:sp>
      <p:pic>
        <p:nvPicPr>
          <p:cNvPr id="2" name="Imagen 1"/>
          <p:cNvPicPr>
            <a:picLocks noChangeAspect="1"/>
          </p:cNvPicPr>
          <p:nvPr/>
        </p:nvPicPr>
        <p:blipFill>
          <a:blip r:embed="rId2"/>
          <a:stretch>
            <a:fillRect/>
          </a:stretch>
        </p:blipFill>
        <p:spPr>
          <a:xfrm>
            <a:off x="1513749" y="4077072"/>
            <a:ext cx="6120680" cy="243150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57158" y="1071546"/>
            <a:ext cx="8501122" cy="1200329"/>
          </a:xfrm>
          <a:prstGeom prst="rect">
            <a:avLst/>
          </a:prstGeom>
          <a:noFill/>
        </p:spPr>
        <p:txBody>
          <a:bodyPr wrap="square" rtlCol="0">
            <a:spAutoFit/>
          </a:bodyPr>
          <a:lstStyle/>
          <a:p>
            <a:pPr algn="just"/>
            <a:r>
              <a:rPr lang="es-PE" dirty="0" smtClean="0"/>
              <a:t>El </a:t>
            </a:r>
            <a:r>
              <a:rPr lang="es-PE" dirty="0"/>
              <a:t>texto invita a </a:t>
            </a:r>
            <a:r>
              <a:rPr lang="es-PE" dirty="0">
                <a:solidFill>
                  <a:srgbClr val="FF0000"/>
                </a:solidFill>
              </a:rPr>
              <a:t>considerar un equilibrio entre la unidad de vida y la diversidad de bienes</a:t>
            </a:r>
            <a:r>
              <a:rPr lang="es-PE" dirty="0"/>
              <a:t>, ello como una </a:t>
            </a:r>
            <a:r>
              <a:rPr lang="es-PE" dirty="0">
                <a:solidFill>
                  <a:srgbClr val="FF0000"/>
                </a:solidFill>
              </a:rPr>
              <a:t>aspiración</a:t>
            </a:r>
            <a:r>
              <a:rPr lang="es-PE" dirty="0"/>
              <a:t> y no como </a:t>
            </a:r>
            <a:r>
              <a:rPr lang="es-PE" dirty="0">
                <a:solidFill>
                  <a:srgbClr val="FF0000"/>
                </a:solidFill>
              </a:rPr>
              <a:t>molde</a:t>
            </a:r>
            <a:r>
              <a:rPr lang="es-PE" dirty="0"/>
              <a:t> de vida, cosa que sería absurda, dado el carácter espontáneo, impredecible e inconmensurable del terreno ético. </a:t>
            </a:r>
          </a:p>
          <a:p>
            <a:endParaRPr lang="es-PE" dirty="0"/>
          </a:p>
        </p:txBody>
      </p:sp>
      <p:pic>
        <p:nvPicPr>
          <p:cNvPr id="2" name="Imagen 1"/>
          <p:cNvPicPr>
            <a:picLocks noChangeAspect="1"/>
          </p:cNvPicPr>
          <p:nvPr/>
        </p:nvPicPr>
        <p:blipFill>
          <a:blip r:embed="rId2"/>
          <a:stretch>
            <a:fillRect/>
          </a:stretch>
        </p:blipFill>
        <p:spPr>
          <a:xfrm>
            <a:off x="2339752" y="2271875"/>
            <a:ext cx="4238625" cy="3990975"/>
          </a:xfrm>
          <a:prstGeom prst="rect">
            <a:avLst/>
          </a:prstGeom>
        </p:spPr>
      </p:pic>
    </p:spTree>
    <p:extLst>
      <p:ext uri="{BB962C8B-B14F-4D97-AF65-F5344CB8AC3E}">
        <p14:creationId xmlns:p14="http://schemas.microsoft.com/office/powerpoint/2010/main" val="466421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564904"/>
            <a:ext cx="8229600" cy="1872208"/>
          </a:xfrm>
        </p:spPr>
        <p:txBody>
          <a:bodyPr/>
          <a:lstStyle/>
          <a:p>
            <a:r>
              <a:rPr lang="es-PE" dirty="0"/>
              <a:t>3</a:t>
            </a:r>
            <a:r>
              <a:rPr lang="es-PE" dirty="0" smtClean="0"/>
              <a:t>. El individualismo como malestar de la modernidad</a:t>
            </a:r>
            <a:endParaRPr lang="es-PE" dirty="0"/>
          </a:p>
        </p:txBody>
      </p:sp>
    </p:spTree>
    <p:extLst>
      <p:ext uri="{BB962C8B-B14F-4D97-AF65-F5344CB8AC3E}">
        <p14:creationId xmlns:p14="http://schemas.microsoft.com/office/powerpoint/2010/main" val="392564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501122" cy="2585323"/>
          </a:xfrm>
          <a:prstGeom prst="rect">
            <a:avLst/>
          </a:prstGeom>
          <a:noFill/>
        </p:spPr>
        <p:txBody>
          <a:bodyPr wrap="square" rtlCol="0">
            <a:spAutoFit/>
          </a:bodyPr>
          <a:lstStyle/>
          <a:p>
            <a:pPr algn="just"/>
            <a:r>
              <a:rPr lang="es-PE" dirty="0" smtClean="0"/>
              <a:t>La modernidad y la sociedad liberal tienen cosas buenas, pero también cosas negativas. Existen varios malestares que están esparcidos en nuestros modos de vida. Taylor nos planteará al exceso de individualismo como un problema. </a:t>
            </a:r>
          </a:p>
          <a:p>
            <a:pPr algn="just"/>
            <a:endParaRPr lang="es-PE" dirty="0"/>
          </a:p>
          <a:p>
            <a:pPr algn="just"/>
            <a:r>
              <a:rPr lang="es-PE" dirty="0" smtClean="0"/>
              <a:t>Para ello hace falta establecer </a:t>
            </a:r>
            <a:r>
              <a:rPr lang="es-PE" dirty="0"/>
              <a:t>vínculos entre las nociones de identidad, </a:t>
            </a:r>
            <a:r>
              <a:rPr lang="es-PE" dirty="0" smtClean="0"/>
              <a:t>sus horizontes </a:t>
            </a:r>
            <a:r>
              <a:rPr lang="es-PE" dirty="0"/>
              <a:t>y las consideraciones éticas que trascienden al </a:t>
            </a:r>
            <a:r>
              <a:rPr lang="es-PE" dirty="0" smtClean="0"/>
              <a:t>yo.</a:t>
            </a:r>
          </a:p>
          <a:p>
            <a:pPr algn="just"/>
            <a:endParaRPr lang="es-PE" dirty="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892911" y="2564904"/>
            <a:ext cx="7362356" cy="36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28604"/>
            <a:ext cx="8229600" cy="6240756"/>
          </a:xfrm>
        </p:spPr>
        <p:txBody>
          <a:bodyPr>
            <a:normAutofit/>
          </a:bodyPr>
          <a:lstStyle/>
          <a:p>
            <a:pPr algn="just">
              <a:buNone/>
            </a:pPr>
            <a:r>
              <a:rPr lang="es-PE" sz="2400" dirty="0" smtClean="0"/>
              <a:t>	</a:t>
            </a:r>
            <a:r>
              <a:rPr lang="es-PE" sz="2400" dirty="0" smtClean="0"/>
              <a:t>Taylor </a:t>
            </a:r>
            <a:r>
              <a:rPr lang="es-PE" sz="2400" dirty="0" smtClean="0"/>
              <a:t>ha contribuido notablemente a la </a:t>
            </a:r>
            <a:r>
              <a:rPr lang="es-PE" sz="2400" dirty="0" smtClean="0">
                <a:solidFill>
                  <a:srgbClr val="FF0000"/>
                </a:solidFill>
              </a:rPr>
              <a:t>filosofía política, la filosofía social y al pensamiento ético contemporáneo</a:t>
            </a:r>
            <a:r>
              <a:rPr lang="es-PE" sz="2400" dirty="0" smtClean="0"/>
              <a:t>. </a:t>
            </a:r>
            <a:endParaRPr lang="es-PE" sz="2400" dirty="0" smtClean="0"/>
          </a:p>
          <a:p>
            <a:pPr algn="just">
              <a:buNone/>
            </a:pPr>
            <a:endParaRPr lang="es-PE" sz="2400" dirty="0" smtClean="0"/>
          </a:p>
          <a:p>
            <a:pPr algn="just">
              <a:buNone/>
            </a:pPr>
            <a:endParaRPr lang="es-PE" sz="2400" dirty="0"/>
          </a:p>
          <a:p>
            <a:pPr algn="just">
              <a:buNone/>
            </a:pPr>
            <a:endParaRPr lang="es-PE" sz="2400" dirty="0" smtClean="0"/>
          </a:p>
          <a:p>
            <a:pPr algn="just">
              <a:buNone/>
            </a:pPr>
            <a:endParaRPr lang="es-PE" sz="2400" dirty="0"/>
          </a:p>
          <a:p>
            <a:pPr algn="just">
              <a:buNone/>
            </a:pPr>
            <a:endParaRPr lang="es-PE" sz="2400" dirty="0" smtClean="0"/>
          </a:p>
          <a:p>
            <a:pPr algn="just">
              <a:buNone/>
            </a:pPr>
            <a:endParaRPr lang="es-PE" sz="2400" dirty="0"/>
          </a:p>
          <a:p>
            <a:pPr algn="just">
              <a:buNone/>
            </a:pPr>
            <a:endParaRPr lang="es-PE" sz="2400" dirty="0" smtClean="0"/>
          </a:p>
          <a:p>
            <a:pPr algn="just">
              <a:buNone/>
            </a:pPr>
            <a:endParaRPr lang="es-PE" sz="2400" dirty="0"/>
          </a:p>
          <a:p>
            <a:pPr algn="just">
              <a:buNone/>
            </a:pPr>
            <a:endParaRPr lang="es-PE" sz="2400" dirty="0" smtClean="0"/>
          </a:p>
          <a:p>
            <a:pPr algn="just">
              <a:buNone/>
            </a:pPr>
            <a:endParaRPr lang="es-PE" sz="2400" dirty="0" smtClean="0"/>
          </a:p>
          <a:p>
            <a:pPr algn="just">
              <a:buNone/>
            </a:pPr>
            <a:r>
              <a:rPr lang="es-PE" sz="2400" dirty="0"/>
              <a:t>	</a:t>
            </a:r>
            <a:r>
              <a:rPr lang="es-PE" sz="2400" dirty="0" smtClean="0"/>
              <a:t>Defiende la </a:t>
            </a:r>
            <a:r>
              <a:rPr lang="es-PE" sz="2400" dirty="0" smtClean="0">
                <a:solidFill>
                  <a:srgbClr val="FF0000"/>
                </a:solidFill>
              </a:rPr>
              <a:t>democracia</a:t>
            </a:r>
            <a:r>
              <a:rPr lang="es-PE" sz="2400" dirty="0" smtClean="0"/>
              <a:t> y la </a:t>
            </a:r>
            <a:r>
              <a:rPr lang="es-PE" sz="2400" dirty="0" smtClean="0">
                <a:solidFill>
                  <a:srgbClr val="FF0000"/>
                </a:solidFill>
              </a:rPr>
              <a:t>diversidad de </a:t>
            </a:r>
            <a:r>
              <a:rPr lang="es-PE" sz="2000" dirty="0" smtClean="0">
                <a:solidFill>
                  <a:srgbClr val="FF0000"/>
                </a:solidFill>
              </a:rPr>
              <a:t>identidades</a:t>
            </a:r>
            <a:r>
              <a:rPr lang="es-PE" sz="2400" dirty="0" smtClean="0"/>
              <a:t>, en lo que se refiere a </a:t>
            </a:r>
            <a:r>
              <a:rPr lang="es-PE" sz="2400" dirty="0" smtClean="0">
                <a:solidFill>
                  <a:srgbClr val="FF0000"/>
                </a:solidFill>
              </a:rPr>
              <a:t>cultura</a:t>
            </a:r>
            <a:r>
              <a:rPr lang="es-PE" sz="2400" dirty="0" smtClean="0"/>
              <a:t> y </a:t>
            </a:r>
            <a:r>
              <a:rPr lang="es-PE" sz="2400" dirty="0" smtClean="0">
                <a:solidFill>
                  <a:srgbClr val="FF0000"/>
                </a:solidFill>
              </a:rPr>
              <a:t>religión</a:t>
            </a:r>
            <a:r>
              <a:rPr lang="es-PE" sz="2400" dirty="0" smtClean="0"/>
              <a:t>. </a:t>
            </a:r>
            <a:endParaRPr lang="es-PE" sz="2400" dirty="0"/>
          </a:p>
        </p:txBody>
      </p:sp>
      <p:pic>
        <p:nvPicPr>
          <p:cNvPr id="2" name="Imagen 1"/>
          <p:cNvPicPr>
            <a:picLocks noChangeAspect="1"/>
          </p:cNvPicPr>
          <p:nvPr/>
        </p:nvPicPr>
        <p:blipFill>
          <a:blip r:embed="rId2"/>
          <a:stretch>
            <a:fillRect/>
          </a:stretch>
        </p:blipFill>
        <p:spPr>
          <a:xfrm>
            <a:off x="1259632" y="1772816"/>
            <a:ext cx="6336704" cy="332520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51520" y="188640"/>
            <a:ext cx="8501122" cy="2585323"/>
          </a:xfrm>
          <a:prstGeom prst="rect">
            <a:avLst/>
          </a:prstGeom>
          <a:noFill/>
        </p:spPr>
        <p:txBody>
          <a:bodyPr wrap="square" rtlCol="0">
            <a:spAutoFit/>
          </a:bodyPr>
          <a:lstStyle/>
          <a:p>
            <a:pPr algn="just"/>
            <a:r>
              <a:rPr lang="es-PE" dirty="0" smtClean="0"/>
              <a:t>En </a:t>
            </a:r>
            <a:r>
              <a:rPr lang="es-PE" dirty="0"/>
              <a:t>la “</a:t>
            </a:r>
            <a:r>
              <a:rPr lang="es-PE" i="1" dirty="0">
                <a:solidFill>
                  <a:srgbClr val="FF0000"/>
                </a:solidFill>
              </a:rPr>
              <a:t>Ética de la Autenticidad</a:t>
            </a:r>
            <a:r>
              <a:rPr lang="es-PE" dirty="0"/>
              <a:t>” </a:t>
            </a:r>
            <a:r>
              <a:rPr lang="es-PE" dirty="0" smtClean="0"/>
              <a:t>Taylor formula dos </a:t>
            </a:r>
            <a:r>
              <a:rPr lang="es-PE" dirty="0"/>
              <a:t>malestares de los que se desprende un </a:t>
            </a:r>
            <a:r>
              <a:rPr lang="es-PE" dirty="0" smtClean="0"/>
              <a:t>tercero.</a:t>
            </a:r>
          </a:p>
          <a:p>
            <a:pPr algn="just"/>
            <a:endParaRPr lang="es-PE" dirty="0" smtClean="0"/>
          </a:p>
          <a:p>
            <a:pPr algn="just"/>
            <a:r>
              <a:rPr lang="es-PE" dirty="0" smtClean="0"/>
              <a:t>El contexto de esta crítica se enmarca en </a:t>
            </a:r>
            <a:r>
              <a:rPr lang="es-PE" dirty="0" smtClean="0"/>
              <a:t>un </a:t>
            </a:r>
            <a:r>
              <a:rPr lang="es-PE" dirty="0"/>
              <a:t>declive social desde el siglo </a:t>
            </a:r>
            <a:r>
              <a:rPr lang="es-PE" dirty="0">
                <a:solidFill>
                  <a:srgbClr val="FF0000"/>
                </a:solidFill>
              </a:rPr>
              <a:t>XVII </a:t>
            </a:r>
            <a:r>
              <a:rPr lang="es-PE" dirty="0"/>
              <a:t>que se atenúa con las guerras mundiales hasta mitades del siglo </a:t>
            </a:r>
            <a:r>
              <a:rPr lang="es-PE" dirty="0">
                <a:solidFill>
                  <a:srgbClr val="FF0000"/>
                </a:solidFill>
              </a:rPr>
              <a:t>XX</a:t>
            </a:r>
            <a:r>
              <a:rPr lang="es-PE" dirty="0"/>
              <a:t>, es decir, </a:t>
            </a:r>
            <a:r>
              <a:rPr lang="es-PE" dirty="0" smtClean="0"/>
              <a:t>desde la plenitud de la </a:t>
            </a:r>
            <a:r>
              <a:rPr lang="es-PE" dirty="0" smtClean="0">
                <a:solidFill>
                  <a:srgbClr val="FF0000"/>
                </a:solidFill>
              </a:rPr>
              <a:t>modernidad</a:t>
            </a:r>
            <a:r>
              <a:rPr lang="es-PE" dirty="0" smtClean="0"/>
              <a:t>, hasta los procesos </a:t>
            </a:r>
            <a:r>
              <a:rPr lang="es-PE" dirty="0" smtClean="0">
                <a:solidFill>
                  <a:srgbClr val="FF0000"/>
                </a:solidFill>
              </a:rPr>
              <a:t>industriales</a:t>
            </a:r>
            <a:r>
              <a:rPr lang="es-PE" dirty="0" smtClean="0"/>
              <a:t> que ampliaron la magnitud catastrófica de las </a:t>
            </a:r>
            <a:r>
              <a:rPr lang="es-PE" dirty="0" smtClean="0">
                <a:solidFill>
                  <a:srgbClr val="FF0000"/>
                </a:solidFill>
              </a:rPr>
              <a:t>guerras mundiales</a:t>
            </a:r>
            <a:r>
              <a:rPr lang="es-PE" dirty="0" smtClean="0"/>
              <a:t>. </a:t>
            </a:r>
            <a:r>
              <a:rPr lang="es-PE" dirty="0" smtClean="0"/>
              <a:t>En este sentido, podemos pensar que el </a:t>
            </a:r>
            <a:r>
              <a:rPr lang="es-PE" dirty="0"/>
              <a:t>sueño de la </a:t>
            </a:r>
            <a:r>
              <a:rPr lang="es-PE" dirty="0">
                <a:solidFill>
                  <a:srgbClr val="FF0000"/>
                </a:solidFill>
              </a:rPr>
              <a:t>razón</a:t>
            </a:r>
            <a:r>
              <a:rPr lang="es-PE" dirty="0"/>
              <a:t> moderna se convirtió en </a:t>
            </a:r>
            <a:r>
              <a:rPr lang="es-PE" dirty="0" smtClean="0"/>
              <a:t>una pesadilla.</a:t>
            </a:r>
            <a:endParaRPr lang="es-PE" dirty="0"/>
          </a:p>
          <a:p>
            <a:pPr algn="just"/>
            <a:endParaRPr lang="es-PE" dirty="0"/>
          </a:p>
        </p:txBody>
      </p:sp>
      <p:pic>
        <p:nvPicPr>
          <p:cNvPr id="2" name="Imagen 1"/>
          <p:cNvPicPr>
            <a:picLocks noChangeAspect="1"/>
          </p:cNvPicPr>
          <p:nvPr/>
        </p:nvPicPr>
        <p:blipFill>
          <a:blip r:embed="rId2"/>
          <a:stretch>
            <a:fillRect/>
          </a:stretch>
        </p:blipFill>
        <p:spPr>
          <a:xfrm>
            <a:off x="539552" y="3140968"/>
            <a:ext cx="7615620" cy="2525073"/>
          </a:xfrm>
          <a:prstGeom prst="rect">
            <a:avLst/>
          </a:prstGeom>
        </p:spPr>
      </p:pic>
    </p:spTree>
    <p:extLst>
      <p:ext uri="{BB962C8B-B14F-4D97-AF65-F5344CB8AC3E}">
        <p14:creationId xmlns:p14="http://schemas.microsoft.com/office/powerpoint/2010/main" val="3836081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501122" cy="2585323"/>
          </a:xfrm>
          <a:prstGeom prst="rect">
            <a:avLst/>
          </a:prstGeom>
          <a:noFill/>
        </p:spPr>
        <p:txBody>
          <a:bodyPr wrap="square" rtlCol="0">
            <a:spAutoFit/>
          </a:bodyPr>
          <a:lstStyle/>
          <a:p>
            <a:pPr algn="just"/>
            <a:r>
              <a:rPr lang="es-PE" dirty="0" smtClean="0">
                <a:solidFill>
                  <a:srgbClr val="FF0000"/>
                </a:solidFill>
              </a:rPr>
              <a:t>El </a:t>
            </a:r>
            <a:r>
              <a:rPr lang="es-PE" dirty="0">
                <a:solidFill>
                  <a:srgbClr val="FF0000"/>
                </a:solidFill>
              </a:rPr>
              <a:t>primer malestar de la sociedad es el individualismo</a:t>
            </a:r>
            <a:r>
              <a:rPr lang="es-PE" dirty="0"/>
              <a:t>, a pesar de que se le puede asimismo considerar un gran logro de la </a:t>
            </a:r>
            <a:r>
              <a:rPr lang="es-PE" dirty="0" smtClean="0"/>
              <a:t>modernidad.</a:t>
            </a:r>
          </a:p>
          <a:p>
            <a:pPr algn="just"/>
            <a:endParaRPr lang="es-PE" dirty="0"/>
          </a:p>
          <a:p>
            <a:pPr algn="just"/>
            <a:r>
              <a:rPr lang="es-PE" dirty="0" smtClean="0"/>
              <a:t>Pensamos como un gran </a:t>
            </a:r>
            <a:r>
              <a:rPr lang="es-PE" dirty="0"/>
              <a:t>mérito humano el hecho de </a:t>
            </a:r>
            <a:r>
              <a:rPr lang="es-PE" dirty="0" smtClean="0"/>
              <a:t>que </a:t>
            </a:r>
            <a:r>
              <a:rPr lang="es-PE" dirty="0"/>
              <a:t>los individuos tienen el poder de direccionar sus vidas con la voluntad a la altura de la razón en cuestiones de reglas de vida elegidas por sí mismas responsablemente</a:t>
            </a:r>
            <a:r>
              <a:rPr lang="es-PE" dirty="0" smtClean="0"/>
              <a:t>.</a:t>
            </a:r>
          </a:p>
          <a:p>
            <a:pPr algn="just"/>
            <a:endParaRPr lang="es-PE" dirty="0"/>
          </a:p>
          <a:p>
            <a:pPr algn="just"/>
            <a:r>
              <a:rPr lang="es-PE" dirty="0" smtClean="0"/>
              <a:t>Este </a:t>
            </a:r>
            <a:r>
              <a:rPr lang="es-PE" dirty="0" smtClean="0"/>
              <a:t>es un aspecto </a:t>
            </a:r>
            <a:r>
              <a:rPr lang="es-PE" dirty="0" smtClean="0">
                <a:solidFill>
                  <a:srgbClr val="FF0000"/>
                </a:solidFill>
              </a:rPr>
              <a:t>positivo</a:t>
            </a:r>
            <a:r>
              <a:rPr lang="es-PE" dirty="0" smtClean="0"/>
              <a:t>.</a:t>
            </a:r>
            <a:endParaRPr lang="es-PE" dirty="0"/>
          </a:p>
          <a:p>
            <a:pPr algn="just"/>
            <a:endParaRPr lang="es-PE" dirty="0"/>
          </a:p>
        </p:txBody>
      </p:sp>
      <p:pic>
        <p:nvPicPr>
          <p:cNvPr id="2" name="Imagen 1"/>
          <p:cNvPicPr>
            <a:picLocks noChangeAspect="1"/>
          </p:cNvPicPr>
          <p:nvPr/>
        </p:nvPicPr>
        <p:blipFill>
          <a:blip r:embed="rId2"/>
          <a:stretch>
            <a:fillRect/>
          </a:stretch>
        </p:blipFill>
        <p:spPr>
          <a:xfrm>
            <a:off x="1405737" y="2872458"/>
            <a:ext cx="6336704" cy="3602373"/>
          </a:xfrm>
          <a:prstGeom prst="rect">
            <a:avLst/>
          </a:prstGeom>
        </p:spPr>
      </p:pic>
    </p:spTree>
    <p:extLst>
      <p:ext uri="{BB962C8B-B14F-4D97-AF65-F5344CB8AC3E}">
        <p14:creationId xmlns:p14="http://schemas.microsoft.com/office/powerpoint/2010/main" val="636382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404664"/>
            <a:ext cx="8501122" cy="3693319"/>
          </a:xfrm>
          <a:prstGeom prst="rect">
            <a:avLst/>
          </a:prstGeom>
          <a:noFill/>
        </p:spPr>
        <p:txBody>
          <a:bodyPr wrap="square" rtlCol="0">
            <a:spAutoFit/>
          </a:bodyPr>
          <a:lstStyle/>
          <a:p>
            <a:pPr algn="just"/>
            <a:r>
              <a:rPr lang="es-PE" dirty="0"/>
              <a:t>El aspecto </a:t>
            </a:r>
            <a:r>
              <a:rPr lang="es-PE" dirty="0">
                <a:solidFill>
                  <a:srgbClr val="FF0000"/>
                </a:solidFill>
              </a:rPr>
              <a:t>negativo</a:t>
            </a:r>
            <a:r>
              <a:rPr lang="es-PE" dirty="0"/>
              <a:t> del individualismo radica, según Taylor, en que </a:t>
            </a:r>
            <a:r>
              <a:rPr lang="es-PE" dirty="0">
                <a:solidFill>
                  <a:srgbClr val="FF0000"/>
                </a:solidFill>
              </a:rPr>
              <a:t>le quita </a:t>
            </a:r>
            <a:r>
              <a:rPr lang="es-PE" dirty="0" smtClean="0">
                <a:solidFill>
                  <a:srgbClr val="FF0000"/>
                </a:solidFill>
              </a:rPr>
              <a:t>sentido (comunitario) </a:t>
            </a:r>
            <a:r>
              <a:rPr lang="es-PE" dirty="0">
                <a:solidFill>
                  <a:srgbClr val="FF0000"/>
                </a:solidFill>
              </a:rPr>
              <a:t>a nuestras vidas y empobrece su calidad, haciéndonos perder interés en los demás y la sociedad, en los otros, en el reconocimiento de los diferentes</a:t>
            </a:r>
            <a:r>
              <a:rPr lang="es-PE" dirty="0"/>
              <a:t>. </a:t>
            </a:r>
            <a:endParaRPr lang="es-PE" dirty="0" smtClean="0"/>
          </a:p>
          <a:p>
            <a:pPr algn="just"/>
            <a:endParaRPr lang="es-PE" dirty="0"/>
          </a:p>
          <a:p>
            <a:pPr algn="just"/>
            <a:r>
              <a:rPr lang="es-PE" dirty="0" smtClean="0"/>
              <a:t>Ello </a:t>
            </a:r>
            <a:r>
              <a:rPr lang="es-PE" dirty="0"/>
              <a:t>posee raíces en el </a:t>
            </a:r>
            <a:r>
              <a:rPr lang="es-PE" dirty="0">
                <a:solidFill>
                  <a:srgbClr val="FF0000"/>
                </a:solidFill>
              </a:rPr>
              <a:t>narcisismo de la sociedad y ello a su vez se remite al segundo malestar</a:t>
            </a:r>
            <a:r>
              <a:rPr lang="es-PE" dirty="0"/>
              <a:t>. </a:t>
            </a:r>
            <a:r>
              <a:rPr lang="es-PE" dirty="0" smtClean="0"/>
              <a:t>(El concepto de narcicismo puede relacionarse a lo expuesto por </a:t>
            </a:r>
            <a:r>
              <a:rPr lang="es-PE" dirty="0" err="1" smtClean="0"/>
              <a:t>Lipovetsky</a:t>
            </a:r>
            <a:r>
              <a:rPr lang="es-PE" dirty="0" smtClean="0"/>
              <a:t> en “La era del vacío”)</a:t>
            </a:r>
          </a:p>
          <a:p>
            <a:pPr algn="just"/>
            <a:endParaRPr lang="es-PE" dirty="0"/>
          </a:p>
          <a:p>
            <a:pPr algn="just"/>
            <a:r>
              <a:rPr lang="es-PE" dirty="0" smtClean="0"/>
              <a:t>Si </a:t>
            </a:r>
            <a:r>
              <a:rPr lang="es-PE" dirty="0"/>
              <a:t>bien es loable pensar en individuos libres, no se puede permitir que el individualismo </a:t>
            </a:r>
            <a:r>
              <a:rPr lang="es-PE" dirty="0" smtClean="0"/>
              <a:t>nos lleve </a:t>
            </a:r>
            <a:r>
              <a:rPr lang="es-PE" dirty="0"/>
              <a:t>a extremos egoístas en donde nos ceguemos al ámbito de bienestar que trasciende al </a:t>
            </a:r>
            <a:r>
              <a:rPr lang="es-PE" dirty="0" smtClean="0"/>
              <a:t>“yo” </a:t>
            </a:r>
            <a:r>
              <a:rPr lang="es-PE" dirty="0"/>
              <a:t>individual. </a:t>
            </a:r>
            <a:endParaRPr lang="es-PE" dirty="0" smtClean="0"/>
          </a:p>
          <a:p>
            <a:pPr algn="just"/>
            <a:endParaRPr lang="es-PE" dirty="0"/>
          </a:p>
          <a:p>
            <a:pPr algn="just"/>
            <a:endParaRPr lang="es-PE" dirty="0"/>
          </a:p>
        </p:txBody>
      </p:sp>
      <p:pic>
        <p:nvPicPr>
          <p:cNvPr id="3" name="Imagen 2"/>
          <p:cNvPicPr>
            <a:picLocks noChangeAspect="1"/>
          </p:cNvPicPr>
          <p:nvPr/>
        </p:nvPicPr>
        <p:blipFill>
          <a:blip r:embed="rId2"/>
          <a:stretch>
            <a:fillRect/>
          </a:stretch>
        </p:blipFill>
        <p:spPr>
          <a:xfrm>
            <a:off x="2195736" y="3717032"/>
            <a:ext cx="4392488" cy="29670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188640"/>
            <a:ext cx="8501122" cy="4247317"/>
          </a:xfrm>
          <a:prstGeom prst="rect">
            <a:avLst/>
          </a:prstGeom>
          <a:noFill/>
        </p:spPr>
        <p:txBody>
          <a:bodyPr wrap="square" rtlCol="0">
            <a:spAutoFit/>
          </a:bodyPr>
          <a:lstStyle/>
          <a:p>
            <a:pPr algn="just"/>
            <a:r>
              <a:rPr lang="es-PE" dirty="0" smtClean="0"/>
              <a:t>La </a:t>
            </a:r>
            <a:r>
              <a:rPr lang="es-PE" dirty="0"/>
              <a:t>sociedad </a:t>
            </a:r>
            <a:r>
              <a:rPr lang="es-PE" dirty="0" smtClean="0"/>
              <a:t>que </a:t>
            </a:r>
            <a:r>
              <a:rPr lang="es-PE" dirty="0"/>
              <a:t>ofrece inclinaciones al desarrollo del yo posee como columna vertebral de sus supuestos a la </a:t>
            </a:r>
            <a:r>
              <a:rPr lang="es-PE" dirty="0">
                <a:solidFill>
                  <a:srgbClr val="FF0000"/>
                </a:solidFill>
              </a:rPr>
              <a:t>razón instrumental </a:t>
            </a:r>
            <a:r>
              <a:rPr lang="es-PE" dirty="0"/>
              <a:t>que pretende la aplicación más económica de los medios a un fin dado, contemplando el máximo de beneficios y placer; La eficiencia máxima supone la relación perfecta entre coste y rendimiento y en ello radica su medida del éxito. </a:t>
            </a:r>
            <a:endParaRPr lang="es-PE" dirty="0" smtClean="0"/>
          </a:p>
          <a:p>
            <a:pPr algn="just"/>
            <a:endParaRPr lang="es-PE" dirty="0"/>
          </a:p>
          <a:p>
            <a:pPr algn="just"/>
            <a:r>
              <a:rPr lang="es-PE" dirty="0"/>
              <a:t>H</a:t>
            </a:r>
            <a:r>
              <a:rPr lang="es-PE" dirty="0" smtClean="0"/>
              <a:t>a existido un </a:t>
            </a:r>
            <a:r>
              <a:rPr lang="es-PE" dirty="0"/>
              <a:t>gran crecimiento del alcance de la razón instrumental, y con ello, tanto de </a:t>
            </a:r>
            <a:r>
              <a:rPr lang="es-PE" dirty="0">
                <a:solidFill>
                  <a:srgbClr val="FF0000"/>
                </a:solidFill>
              </a:rPr>
              <a:t>la idea de la felicidad como la del bienestar como meta, pero, además, también ha legado la idea que estima a las criaturas como instrumentos o materias primas</a:t>
            </a:r>
            <a:r>
              <a:rPr lang="es-PE" dirty="0"/>
              <a:t>. </a:t>
            </a:r>
            <a:endParaRPr lang="es-PE" dirty="0" smtClean="0"/>
          </a:p>
          <a:p>
            <a:pPr algn="just"/>
            <a:endParaRPr lang="es-PE" dirty="0"/>
          </a:p>
          <a:p>
            <a:pPr algn="just"/>
            <a:r>
              <a:rPr lang="es-PE" dirty="0" smtClean="0"/>
              <a:t>En otras palabras, en la línea de las críticas de la Escuela de Frankfurt, el ser humano ha sido </a:t>
            </a:r>
            <a:r>
              <a:rPr lang="es-PE" dirty="0" smtClean="0">
                <a:solidFill>
                  <a:srgbClr val="FF0000"/>
                </a:solidFill>
              </a:rPr>
              <a:t>des-humanizado</a:t>
            </a:r>
            <a:r>
              <a:rPr lang="es-PE" dirty="0" smtClean="0"/>
              <a:t>, pasando a ser una pieza de la </a:t>
            </a:r>
            <a:r>
              <a:rPr lang="es-PE" dirty="0" smtClean="0">
                <a:solidFill>
                  <a:srgbClr val="FF0000"/>
                </a:solidFill>
              </a:rPr>
              <a:t>cultura</a:t>
            </a:r>
            <a:r>
              <a:rPr lang="es-PE" dirty="0" smtClean="0"/>
              <a:t> </a:t>
            </a:r>
            <a:r>
              <a:rPr lang="es-PE" dirty="0" smtClean="0">
                <a:solidFill>
                  <a:srgbClr val="FF0000"/>
                </a:solidFill>
              </a:rPr>
              <a:t>industrial</a:t>
            </a:r>
            <a:r>
              <a:rPr lang="es-PE" dirty="0" smtClean="0"/>
              <a:t> en donde ya no es respetado como un </a:t>
            </a:r>
            <a:r>
              <a:rPr lang="es-PE" dirty="0" smtClean="0">
                <a:solidFill>
                  <a:srgbClr val="FF0000"/>
                </a:solidFill>
              </a:rPr>
              <a:t>fin en sí mismo</a:t>
            </a:r>
            <a:r>
              <a:rPr lang="es-PE" dirty="0" smtClean="0"/>
              <a:t>, sino que ha terminado siendo </a:t>
            </a:r>
            <a:r>
              <a:rPr lang="es-PE" dirty="0" smtClean="0">
                <a:solidFill>
                  <a:srgbClr val="FF0000"/>
                </a:solidFill>
              </a:rPr>
              <a:t>instrumentalizado</a:t>
            </a:r>
            <a:r>
              <a:rPr lang="es-PE" dirty="0" smtClean="0"/>
              <a:t> como cualquier otro objeto en cuanto la consecución de un fin. </a:t>
            </a:r>
            <a:endParaRPr lang="es-PE" dirty="0"/>
          </a:p>
          <a:p>
            <a:pPr algn="just"/>
            <a:endParaRPr lang="es-PE" dirty="0"/>
          </a:p>
        </p:txBody>
      </p:sp>
      <p:pic>
        <p:nvPicPr>
          <p:cNvPr id="2" name="Imagen 1"/>
          <p:cNvPicPr>
            <a:picLocks noChangeAspect="1"/>
          </p:cNvPicPr>
          <p:nvPr/>
        </p:nvPicPr>
        <p:blipFill>
          <a:blip r:embed="rId2"/>
          <a:stretch>
            <a:fillRect/>
          </a:stretch>
        </p:blipFill>
        <p:spPr>
          <a:xfrm>
            <a:off x="1187624" y="4435957"/>
            <a:ext cx="6264696" cy="2150315"/>
          </a:xfrm>
          <a:prstGeom prst="rect">
            <a:avLst/>
          </a:prstGeom>
        </p:spPr>
      </p:pic>
    </p:spTree>
    <p:extLst>
      <p:ext uri="{BB962C8B-B14F-4D97-AF65-F5344CB8AC3E}">
        <p14:creationId xmlns:p14="http://schemas.microsoft.com/office/powerpoint/2010/main" val="724025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501122" cy="4247317"/>
          </a:xfrm>
          <a:prstGeom prst="rect">
            <a:avLst/>
          </a:prstGeom>
          <a:noFill/>
        </p:spPr>
        <p:txBody>
          <a:bodyPr wrap="square" rtlCol="0">
            <a:spAutoFit/>
          </a:bodyPr>
          <a:lstStyle/>
          <a:p>
            <a:pPr algn="just"/>
            <a:r>
              <a:rPr lang="es-PE" dirty="0"/>
              <a:t>Consecuencia para la vida política tanto del individualismo como del predominio de la razón instrumental es la absurda pretensión de querer aplicar dicha máxima económica del beneficio a todo aspecto de la vida, sin contemplar que los asuntos éticos exceden sus previsiones. </a:t>
            </a:r>
            <a:endParaRPr lang="es-PE" dirty="0" smtClean="0"/>
          </a:p>
          <a:p>
            <a:pPr algn="just"/>
            <a:endParaRPr lang="es-PE" dirty="0" smtClean="0"/>
          </a:p>
          <a:p>
            <a:pPr algn="just"/>
            <a:r>
              <a:rPr lang="es-PE" dirty="0" smtClean="0"/>
              <a:t>La cultura moderna ultra racionalista se ha ocupado demasiado en la perfección de los métodos (</a:t>
            </a:r>
            <a:r>
              <a:rPr lang="es-PE" dirty="0" smtClean="0">
                <a:solidFill>
                  <a:srgbClr val="FF0000"/>
                </a:solidFill>
              </a:rPr>
              <a:t>medios</a:t>
            </a:r>
            <a:r>
              <a:rPr lang="es-PE" dirty="0" smtClean="0"/>
              <a:t>) para adquirir fines, pero a cambio, pareciera haber dejado de lado el reflexionar críticamente acerca de los </a:t>
            </a:r>
            <a:r>
              <a:rPr lang="es-PE" dirty="0" smtClean="0">
                <a:solidFill>
                  <a:srgbClr val="FF0000"/>
                </a:solidFill>
              </a:rPr>
              <a:t>fines últimos </a:t>
            </a:r>
            <a:r>
              <a:rPr lang="es-PE" dirty="0" smtClean="0"/>
              <a:t>por los cuales actuamos y hacia donde orientamos los criterios de una vida buena. </a:t>
            </a:r>
            <a:r>
              <a:rPr lang="es-PE" dirty="0" smtClean="0">
                <a:solidFill>
                  <a:schemeClr val="bg1">
                    <a:lumMod val="75000"/>
                  </a:schemeClr>
                </a:solidFill>
              </a:rPr>
              <a:t>Ni el nihilismo, ni la inconmensurabilidad nos deberían paralizar moralmente. </a:t>
            </a:r>
            <a:endParaRPr lang="es-PE" dirty="0">
              <a:solidFill>
                <a:schemeClr val="bg1">
                  <a:lumMod val="75000"/>
                </a:schemeClr>
              </a:solidFill>
            </a:endParaRPr>
          </a:p>
          <a:p>
            <a:pPr algn="just"/>
            <a:endParaRPr lang="es-PE" dirty="0"/>
          </a:p>
          <a:p>
            <a:pPr algn="just"/>
            <a:r>
              <a:rPr lang="es-PE" dirty="0" smtClean="0"/>
              <a:t>Tal </a:t>
            </a:r>
            <a:r>
              <a:rPr lang="es-PE" u="sng" dirty="0">
                <a:solidFill>
                  <a:srgbClr val="FF0000"/>
                </a:solidFill>
                <a:effectLst>
                  <a:outerShdw blurRad="38100" dist="38100" dir="2700000" algn="tl">
                    <a:srgbClr val="000000">
                      <a:alpha val="43137"/>
                    </a:srgbClr>
                  </a:outerShdw>
                </a:effectLst>
              </a:rPr>
              <a:t>es el segundo </a:t>
            </a:r>
            <a:r>
              <a:rPr lang="es-PE" u="sng" dirty="0" smtClean="0">
                <a:solidFill>
                  <a:srgbClr val="FF0000"/>
                </a:solidFill>
                <a:effectLst>
                  <a:outerShdw blurRad="38100" dist="38100" dir="2700000" algn="tl">
                    <a:srgbClr val="000000">
                      <a:alpha val="43137"/>
                    </a:srgbClr>
                  </a:outerShdw>
                </a:effectLst>
              </a:rPr>
              <a:t>malestar que deriva del narcicismo: la </a:t>
            </a:r>
            <a:r>
              <a:rPr lang="es-PE" u="sng" dirty="0">
                <a:solidFill>
                  <a:srgbClr val="FF0000"/>
                </a:solidFill>
                <a:effectLst>
                  <a:outerShdw blurRad="38100" dist="38100" dir="2700000" algn="tl">
                    <a:srgbClr val="000000">
                      <a:alpha val="43137"/>
                    </a:srgbClr>
                  </a:outerShdw>
                </a:effectLst>
              </a:rPr>
              <a:t>instrumentalización inhumana de la sociedad industrial moderna. </a:t>
            </a:r>
            <a:endParaRPr lang="es-PE" u="sng" dirty="0" smtClean="0">
              <a:solidFill>
                <a:srgbClr val="FF0000"/>
              </a:solidFill>
              <a:effectLst>
                <a:outerShdw blurRad="38100" dist="38100" dir="2700000" algn="tl">
                  <a:srgbClr val="000000">
                    <a:alpha val="43137"/>
                  </a:srgbClr>
                </a:outerShdw>
              </a:effectLst>
            </a:endParaRPr>
          </a:p>
          <a:p>
            <a:pPr algn="just"/>
            <a:endParaRPr lang="es-PE" u="sng" dirty="0">
              <a:solidFill>
                <a:srgbClr val="FF0000"/>
              </a:solidFill>
              <a:effectLst>
                <a:outerShdw blurRad="38100" dist="38100" dir="2700000" algn="tl">
                  <a:srgbClr val="000000">
                    <a:alpha val="43137"/>
                  </a:srgbClr>
                </a:outerShdw>
              </a:effectLst>
            </a:endParaRPr>
          </a:p>
          <a:p>
            <a:pPr algn="just"/>
            <a:endParaRPr lang="es-PE" dirty="0"/>
          </a:p>
        </p:txBody>
      </p:sp>
      <p:pic>
        <p:nvPicPr>
          <p:cNvPr id="2" name="Imagen 1"/>
          <p:cNvPicPr>
            <a:picLocks noChangeAspect="1"/>
          </p:cNvPicPr>
          <p:nvPr/>
        </p:nvPicPr>
        <p:blipFill>
          <a:blip r:embed="rId2"/>
          <a:stretch>
            <a:fillRect/>
          </a:stretch>
        </p:blipFill>
        <p:spPr>
          <a:xfrm>
            <a:off x="2422627" y="4005064"/>
            <a:ext cx="4302924" cy="27029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642918"/>
            <a:ext cx="8501122" cy="2585323"/>
          </a:xfrm>
          <a:prstGeom prst="rect">
            <a:avLst/>
          </a:prstGeom>
          <a:noFill/>
        </p:spPr>
        <p:txBody>
          <a:bodyPr wrap="square" rtlCol="0">
            <a:spAutoFit/>
          </a:bodyPr>
          <a:lstStyle/>
          <a:p>
            <a:pPr algn="just"/>
            <a:endParaRPr lang="es-PE" u="sng" dirty="0">
              <a:solidFill>
                <a:srgbClr val="FF0000"/>
              </a:solidFill>
              <a:effectLst>
                <a:outerShdw blurRad="38100" dist="38100" dir="2700000" algn="tl">
                  <a:srgbClr val="000000">
                    <a:alpha val="43137"/>
                  </a:srgbClr>
                </a:outerShdw>
              </a:effectLst>
            </a:endParaRPr>
          </a:p>
          <a:p>
            <a:pPr algn="just"/>
            <a:r>
              <a:rPr lang="es-PE" dirty="0"/>
              <a:t>El tercer malestar resulta en un pérdida sucinta de la libertad. Taylor refiere que </a:t>
            </a:r>
            <a:endParaRPr lang="es-PE" dirty="0" smtClean="0"/>
          </a:p>
          <a:p>
            <a:pPr algn="just"/>
            <a:endParaRPr lang="es-PE" dirty="0"/>
          </a:p>
          <a:p>
            <a:pPr lvl="1" algn="just"/>
            <a:r>
              <a:rPr lang="es-PE" dirty="0" smtClean="0"/>
              <a:t>“</a:t>
            </a:r>
            <a:r>
              <a:rPr lang="es-PE" dirty="0">
                <a:solidFill>
                  <a:srgbClr val="FF0000"/>
                </a:solidFill>
              </a:rPr>
              <a:t>En una sociedad en la que la gente termina convirtiéndose en ese tipo de individuos que están encerrados en sus corazones, pocos querrán participar activamente en su autogobierno. Preferirían quedarse en casa y gozar de las satisfacciones de la vida privada, mientras el gobierno proporciona los medios para el logro de estas satisfacciones y los distribuye de modo general</a:t>
            </a:r>
            <a:r>
              <a:rPr lang="es-PE" dirty="0"/>
              <a:t>.” (s/a, s/p</a:t>
            </a:r>
            <a:r>
              <a:rPr lang="es-PE" dirty="0" smtClean="0"/>
              <a:t>)</a:t>
            </a:r>
          </a:p>
          <a:p>
            <a:pPr algn="just"/>
            <a:endParaRPr lang="es-PE" dirty="0"/>
          </a:p>
        </p:txBody>
      </p:sp>
      <p:pic>
        <p:nvPicPr>
          <p:cNvPr id="2" name="Imagen 1"/>
          <p:cNvPicPr>
            <a:picLocks noChangeAspect="1"/>
          </p:cNvPicPr>
          <p:nvPr/>
        </p:nvPicPr>
        <p:blipFill>
          <a:blip r:embed="rId2"/>
          <a:stretch>
            <a:fillRect/>
          </a:stretch>
        </p:blipFill>
        <p:spPr>
          <a:xfrm>
            <a:off x="1547664" y="3247792"/>
            <a:ext cx="5904656" cy="3209914"/>
          </a:xfrm>
          <a:prstGeom prst="rect">
            <a:avLst/>
          </a:prstGeom>
        </p:spPr>
      </p:pic>
    </p:spTree>
    <p:extLst>
      <p:ext uri="{BB962C8B-B14F-4D97-AF65-F5344CB8AC3E}">
        <p14:creationId xmlns:p14="http://schemas.microsoft.com/office/powerpoint/2010/main" val="2554398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51520" y="260648"/>
            <a:ext cx="8501122" cy="3416320"/>
          </a:xfrm>
          <a:prstGeom prst="rect">
            <a:avLst/>
          </a:prstGeom>
          <a:noFill/>
        </p:spPr>
        <p:txBody>
          <a:bodyPr wrap="square" rtlCol="0">
            <a:spAutoFit/>
          </a:bodyPr>
          <a:lstStyle/>
          <a:p>
            <a:pPr algn="just"/>
            <a:r>
              <a:rPr lang="es-PE" dirty="0" smtClean="0"/>
              <a:t>En </a:t>
            </a:r>
            <a:r>
              <a:rPr lang="es-PE" dirty="0"/>
              <a:t>el horizonte del </a:t>
            </a:r>
            <a:r>
              <a:rPr lang="es-PE" dirty="0" smtClean="0"/>
              <a:t>pesimismo, de la falta de sentido, en un contexto de sociedades </a:t>
            </a:r>
            <a:r>
              <a:rPr lang="es-PE" dirty="0" err="1" smtClean="0"/>
              <a:t>hyper</a:t>
            </a:r>
            <a:r>
              <a:rPr lang="es-PE" dirty="0" smtClean="0"/>
              <a:t>-individualistas, donde no hay respuestas absolutas y el ser humano mismo ha sido víctima de la instrumentalización, aparece </a:t>
            </a:r>
            <a:r>
              <a:rPr lang="es-PE" dirty="0"/>
              <a:t>una </a:t>
            </a:r>
            <a:r>
              <a:rPr lang="es-PE" dirty="0">
                <a:solidFill>
                  <a:srgbClr val="FF0000"/>
                </a:solidFill>
              </a:rPr>
              <a:t>generalizada tendencia al conformismo,</a:t>
            </a:r>
            <a:r>
              <a:rPr lang="es-PE" dirty="0"/>
              <a:t> </a:t>
            </a:r>
            <a:r>
              <a:rPr lang="es-PE" dirty="0" smtClean="0"/>
              <a:t>muchas veces propagado, difundido y sedimentado, gracias a los medios masivos de comunicación y entretenimiento.</a:t>
            </a:r>
          </a:p>
          <a:p>
            <a:pPr algn="just"/>
            <a:endParaRPr lang="es-PE" dirty="0">
              <a:solidFill>
                <a:srgbClr val="FF0000"/>
              </a:solidFill>
            </a:endParaRPr>
          </a:p>
          <a:p>
            <a:pPr algn="just"/>
            <a:r>
              <a:rPr lang="es-PE" dirty="0" smtClean="0"/>
              <a:t>Con </a:t>
            </a:r>
            <a:r>
              <a:rPr lang="es-PE" dirty="0"/>
              <a:t>la participación disminuida del </a:t>
            </a:r>
            <a:r>
              <a:rPr lang="es-PE" dirty="0">
                <a:solidFill>
                  <a:srgbClr val="FF0000"/>
                </a:solidFill>
              </a:rPr>
              <a:t>individuo</a:t>
            </a:r>
            <a:r>
              <a:rPr lang="es-PE" dirty="0"/>
              <a:t> frente al </a:t>
            </a:r>
            <a:r>
              <a:rPr lang="es-PE" dirty="0">
                <a:solidFill>
                  <a:srgbClr val="FF0000"/>
                </a:solidFill>
              </a:rPr>
              <a:t>estado</a:t>
            </a:r>
            <a:r>
              <a:rPr lang="es-PE" dirty="0"/>
              <a:t>, se ve ante éste como frente a una colosal institución burocrática y se siente </a:t>
            </a:r>
            <a:r>
              <a:rPr lang="es-PE" dirty="0" smtClean="0"/>
              <a:t>impotente</a:t>
            </a:r>
            <a:r>
              <a:rPr lang="es-PE" dirty="0"/>
              <a:t>, todo el conjunto representa una pérdida de nuestra dignidad como ciudadanos y con ello la pérdida de la agencia de nuestros destinos. </a:t>
            </a:r>
            <a:r>
              <a:rPr lang="es-PE" dirty="0" smtClean="0"/>
              <a:t>Este </a:t>
            </a:r>
            <a:r>
              <a:rPr lang="es-PE" dirty="0"/>
              <a:t>tercer atributo se sigue de los dos anteriores. </a:t>
            </a:r>
            <a:endParaRPr lang="es-PE" dirty="0" smtClean="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981801" y="3284984"/>
            <a:ext cx="5040560" cy="3360373"/>
          </a:xfrm>
          <a:prstGeom prst="rect">
            <a:avLst/>
          </a:prstGeom>
        </p:spPr>
      </p:pic>
    </p:spTree>
    <p:extLst>
      <p:ext uri="{BB962C8B-B14F-4D97-AF65-F5344CB8AC3E}">
        <p14:creationId xmlns:p14="http://schemas.microsoft.com/office/powerpoint/2010/main" val="232756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928670"/>
            <a:ext cx="8501122" cy="2031325"/>
          </a:xfrm>
          <a:prstGeom prst="rect">
            <a:avLst/>
          </a:prstGeom>
          <a:noFill/>
        </p:spPr>
        <p:txBody>
          <a:bodyPr wrap="square" rtlCol="0">
            <a:spAutoFit/>
          </a:bodyPr>
          <a:lstStyle/>
          <a:p>
            <a:pPr algn="just"/>
            <a:r>
              <a:rPr lang="es-PE" dirty="0"/>
              <a:t>A esos tres elementos hace falta añadirle </a:t>
            </a:r>
            <a:r>
              <a:rPr lang="es-PE" dirty="0" smtClean="0"/>
              <a:t>que a veces las </a:t>
            </a:r>
            <a:r>
              <a:rPr lang="es-PE" dirty="0"/>
              <a:t>situaciones de conflicto ético poseen un carácter que escapa a la </a:t>
            </a:r>
            <a:r>
              <a:rPr lang="es-PE" dirty="0" smtClean="0"/>
              <a:t>medición.</a:t>
            </a:r>
          </a:p>
          <a:p>
            <a:pPr algn="just"/>
            <a:endParaRPr lang="es-PE" dirty="0"/>
          </a:p>
          <a:p>
            <a:pPr algn="just"/>
            <a:r>
              <a:rPr lang="es-PE" dirty="0" smtClean="0"/>
              <a:t>Existe una </a:t>
            </a:r>
            <a:r>
              <a:rPr lang="es-PE" dirty="0" smtClean="0">
                <a:solidFill>
                  <a:srgbClr val="FF0000"/>
                </a:solidFill>
              </a:rPr>
              <a:t>incertidumbre </a:t>
            </a:r>
            <a:r>
              <a:rPr lang="es-PE" dirty="0"/>
              <a:t>a </a:t>
            </a:r>
            <a:r>
              <a:rPr lang="es-PE" dirty="0" smtClean="0"/>
              <a:t>la que </a:t>
            </a:r>
            <a:r>
              <a:rPr lang="es-PE" dirty="0"/>
              <a:t>nos expone ser conscientes del carácter </a:t>
            </a:r>
            <a:r>
              <a:rPr lang="es-PE" dirty="0" smtClean="0"/>
              <a:t>inconmensurable </a:t>
            </a:r>
            <a:r>
              <a:rPr lang="es-PE" dirty="0"/>
              <a:t>de la deliberación ética. </a:t>
            </a:r>
            <a:endParaRPr lang="es-PE" dirty="0" smtClean="0"/>
          </a:p>
          <a:p>
            <a:pPr algn="just"/>
            <a:endParaRPr lang="es-PE" dirty="0"/>
          </a:p>
          <a:p>
            <a:pPr algn="just"/>
            <a:endParaRPr lang="es-PE" dirty="0"/>
          </a:p>
        </p:txBody>
      </p:sp>
      <p:pic>
        <p:nvPicPr>
          <p:cNvPr id="2" name="Imagen 1"/>
          <p:cNvPicPr>
            <a:picLocks noChangeAspect="1"/>
          </p:cNvPicPr>
          <p:nvPr/>
        </p:nvPicPr>
        <p:blipFill>
          <a:blip r:embed="rId2"/>
          <a:stretch>
            <a:fillRect/>
          </a:stretch>
        </p:blipFill>
        <p:spPr>
          <a:xfrm>
            <a:off x="1403648" y="2708920"/>
            <a:ext cx="6192688" cy="38621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188640"/>
            <a:ext cx="8501122" cy="3693319"/>
          </a:xfrm>
          <a:prstGeom prst="rect">
            <a:avLst/>
          </a:prstGeom>
          <a:noFill/>
        </p:spPr>
        <p:txBody>
          <a:bodyPr wrap="square" rtlCol="0">
            <a:spAutoFit/>
          </a:bodyPr>
          <a:lstStyle/>
          <a:p>
            <a:pPr algn="just"/>
            <a:r>
              <a:rPr lang="es-PE" dirty="0" smtClean="0"/>
              <a:t>Por </a:t>
            </a:r>
            <a:r>
              <a:rPr lang="es-PE" dirty="0"/>
              <a:t>todo lo dicho anteriormente se hace evidente que para Taylor existe un vínculo orgánico entre la </a:t>
            </a:r>
            <a:r>
              <a:rPr lang="es-PE" dirty="0">
                <a:solidFill>
                  <a:srgbClr val="FF0000"/>
                </a:solidFill>
              </a:rPr>
              <a:t>identidad</a:t>
            </a:r>
            <a:r>
              <a:rPr lang="es-PE" dirty="0"/>
              <a:t> del individuo heredero de un lenguaje, una historia, y en suma de un contexto u horizonte, y las cuestiones que </a:t>
            </a:r>
            <a:r>
              <a:rPr lang="es-PE" dirty="0">
                <a:solidFill>
                  <a:srgbClr val="FF0000"/>
                </a:solidFill>
              </a:rPr>
              <a:t>exceden</a:t>
            </a:r>
            <a:r>
              <a:rPr lang="es-PE" dirty="0"/>
              <a:t> su parcialidad en cuestiones </a:t>
            </a:r>
            <a:r>
              <a:rPr lang="es-PE" dirty="0">
                <a:solidFill>
                  <a:srgbClr val="FF0000"/>
                </a:solidFill>
              </a:rPr>
              <a:t>éticas</a:t>
            </a:r>
            <a:r>
              <a:rPr lang="es-PE" dirty="0"/>
              <a:t> y le definen. </a:t>
            </a:r>
            <a:endParaRPr lang="es-PE" dirty="0" smtClean="0"/>
          </a:p>
          <a:p>
            <a:pPr algn="just"/>
            <a:endParaRPr lang="es-PE" dirty="0"/>
          </a:p>
          <a:p>
            <a:pPr algn="just"/>
            <a:r>
              <a:rPr lang="es-PE" dirty="0" smtClean="0"/>
              <a:t>Todo </a:t>
            </a:r>
            <a:r>
              <a:rPr lang="es-PE" dirty="0"/>
              <a:t>ello apunta en contra de la cultura del </a:t>
            </a:r>
            <a:r>
              <a:rPr lang="es-PE" dirty="0">
                <a:solidFill>
                  <a:srgbClr val="FF0000"/>
                </a:solidFill>
              </a:rPr>
              <a:t>narcisismo</a:t>
            </a:r>
            <a:r>
              <a:rPr lang="es-PE" dirty="0"/>
              <a:t>, definida como la que convierte la </a:t>
            </a:r>
            <a:r>
              <a:rPr lang="es-PE" dirty="0">
                <a:solidFill>
                  <a:srgbClr val="FF0000"/>
                </a:solidFill>
              </a:rPr>
              <a:t>autorrealización</a:t>
            </a:r>
            <a:r>
              <a:rPr lang="es-PE" dirty="0"/>
              <a:t> en el valor principal de la vida, en donde la </a:t>
            </a:r>
            <a:r>
              <a:rPr lang="es-PE" dirty="0">
                <a:solidFill>
                  <a:srgbClr val="FF0000"/>
                </a:solidFill>
              </a:rPr>
              <a:t>razón</a:t>
            </a:r>
            <a:r>
              <a:rPr lang="es-PE" dirty="0"/>
              <a:t> </a:t>
            </a:r>
            <a:r>
              <a:rPr lang="es-PE" dirty="0">
                <a:solidFill>
                  <a:srgbClr val="FF0000"/>
                </a:solidFill>
              </a:rPr>
              <a:t>instrumental</a:t>
            </a:r>
            <a:r>
              <a:rPr lang="es-PE" dirty="0"/>
              <a:t> se aplica fríamente y en donde el </a:t>
            </a:r>
            <a:r>
              <a:rPr lang="es-PE" dirty="0">
                <a:solidFill>
                  <a:srgbClr val="FF0000"/>
                </a:solidFill>
              </a:rPr>
              <a:t>individualismo</a:t>
            </a:r>
            <a:r>
              <a:rPr lang="es-PE" dirty="0"/>
              <a:t> conformista es la norma. </a:t>
            </a:r>
            <a:endParaRPr lang="es-PE" dirty="0" smtClean="0"/>
          </a:p>
          <a:p>
            <a:pPr algn="just"/>
            <a:endParaRPr lang="es-PE" dirty="0"/>
          </a:p>
          <a:p>
            <a:pPr algn="just"/>
            <a:r>
              <a:rPr lang="es-PE" dirty="0" smtClean="0"/>
              <a:t>También </a:t>
            </a:r>
            <a:r>
              <a:rPr lang="es-PE" dirty="0"/>
              <a:t>se perfila en contra del </a:t>
            </a:r>
            <a:r>
              <a:rPr lang="es-PE" dirty="0">
                <a:solidFill>
                  <a:srgbClr val="FF0000"/>
                </a:solidFill>
              </a:rPr>
              <a:t>subjetivismo</a:t>
            </a:r>
            <a:r>
              <a:rPr lang="es-PE" dirty="0"/>
              <a:t> pues se pretende ir contra </a:t>
            </a:r>
            <a:r>
              <a:rPr lang="es-PE" dirty="0" smtClean="0"/>
              <a:t>de la </a:t>
            </a:r>
            <a:r>
              <a:rPr lang="es-PE" dirty="0"/>
              <a:t>fragmentación, apelando a la </a:t>
            </a:r>
            <a:r>
              <a:rPr lang="es-PE" dirty="0">
                <a:solidFill>
                  <a:srgbClr val="FF0000"/>
                </a:solidFill>
              </a:rPr>
              <a:t>unidad</a:t>
            </a:r>
            <a:r>
              <a:rPr lang="es-PE" dirty="0"/>
              <a:t> y, más aún, a la coherencia existencial, que se puede ejemplificar con la </a:t>
            </a:r>
            <a:r>
              <a:rPr lang="es-PE" dirty="0">
                <a:solidFill>
                  <a:srgbClr val="FF0000"/>
                </a:solidFill>
              </a:rPr>
              <a:t>integridad</a:t>
            </a:r>
            <a:r>
              <a:rPr lang="es-PE" dirty="0"/>
              <a:t> de Sócrates.</a:t>
            </a:r>
          </a:p>
          <a:p>
            <a:pPr algn="just"/>
            <a:endParaRPr lang="es-PE" dirty="0"/>
          </a:p>
        </p:txBody>
      </p:sp>
      <p:pic>
        <p:nvPicPr>
          <p:cNvPr id="2" name="Imagen 1"/>
          <p:cNvPicPr>
            <a:picLocks noChangeAspect="1"/>
          </p:cNvPicPr>
          <p:nvPr/>
        </p:nvPicPr>
        <p:blipFill>
          <a:blip r:embed="rId2"/>
          <a:stretch>
            <a:fillRect/>
          </a:stretch>
        </p:blipFill>
        <p:spPr>
          <a:xfrm>
            <a:off x="2737885" y="3881959"/>
            <a:ext cx="3672408" cy="2412531"/>
          </a:xfrm>
          <a:prstGeom prst="rect">
            <a:avLst/>
          </a:prstGeom>
        </p:spPr>
      </p:pic>
    </p:spTree>
    <p:extLst>
      <p:ext uri="{BB962C8B-B14F-4D97-AF65-F5344CB8AC3E}">
        <p14:creationId xmlns:p14="http://schemas.microsoft.com/office/powerpoint/2010/main" val="3664624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51520" y="188640"/>
            <a:ext cx="8501122" cy="6740307"/>
          </a:xfrm>
          <a:prstGeom prst="rect">
            <a:avLst/>
          </a:prstGeom>
          <a:noFill/>
        </p:spPr>
        <p:txBody>
          <a:bodyPr wrap="square" rtlCol="0">
            <a:spAutoFit/>
          </a:bodyPr>
          <a:lstStyle/>
          <a:p>
            <a:pPr algn="just"/>
            <a:r>
              <a:rPr lang="es-PE" dirty="0">
                <a:solidFill>
                  <a:srgbClr val="FF0000"/>
                </a:solidFill>
              </a:rPr>
              <a:t>Tanto el subjetivismo, como la pérdida de sentido en las nociones de realización, como el abuso de la razón instrumental son síntomas de un desencanto de la cultura moderna</a:t>
            </a:r>
            <a:r>
              <a:rPr lang="es-PE" dirty="0"/>
              <a:t>. Se combate asimismo el reduccionismo, pues hace falta considerar, para discernimientos éticos, los distintos componentes que nos lleven al conocimiento más amplio posible que nos permita decidir bien para la vida buena, teniendo en cuenta la original identidad del sujeto único que es el otro y también soy yo, y su unidad de vida en un horizonte compartido, y por </a:t>
            </a:r>
            <a:r>
              <a:rPr lang="es-PE" dirty="0" smtClean="0"/>
              <a:t>ello</a:t>
            </a:r>
          </a:p>
          <a:p>
            <a:pPr algn="just"/>
            <a:endParaRPr lang="es-PE" dirty="0"/>
          </a:p>
          <a:p>
            <a:pPr algn="just"/>
            <a:endParaRPr lang="es-PE" dirty="0" smtClean="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endParaRPr lang="es-PE" dirty="0" smtClean="0"/>
          </a:p>
          <a:p>
            <a:pPr algn="just"/>
            <a:endParaRPr lang="es-PE" dirty="0" smtClean="0"/>
          </a:p>
          <a:p>
            <a:pPr lvl="2" algn="just"/>
            <a:r>
              <a:rPr lang="es-PE" dirty="0" smtClean="0">
                <a:solidFill>
                  <a:srgbClr val="FF0000"/>
                </a:solidFill>
              </a:rPr>
              <a:t>“</a:t>
            </a:r>
            <a:r>
              <a:rPr lang="es-PE" dirty="0">
                <a:solidFill>
                  <a:srgbClr val="FF0000"/>
                </a:solidFill>
              </a:rPr>
              <a:t>Para estar capacitado para responder por sí mismo uno ha de saber dónde se encuentra y a qué quiere responder. Y por eso naturalmente nos inclinamos a hablar de nuestra orientación fundamental en términos de quiénes somos. Perder esa orientación, o no haberla encontrado, equivale a no saber quién se es. Y esa orientación, una vez conseguida, define el lugar desde el que respondes, es decir, tu </a:t>
            </a:r>
            <a:r>
              <a:rPr lang="es-PE" u="sng" dirty="0">
                <a:solidFill>
                  <a:srgbClr val="FF0000"/>
                </a:solidFill>
              </a:rPr>
              <a:t>identidad</a:t>
            </a:r>
            <a:r>
              <a:rPr lang="es-PE" dirty="0">
                <a:solidFill>
                  <a:srgbClr val="FF0000"/>
                </a:solidFill>
              </a:rPr>
              <a:t>.” </a:t>
            </a:r>
            <a:r>
              <a:rPr lang="es-PE" dirty="0"/>
              <a:t>(s/a, s/p</a:t>
            </a:r>
            <a:r>
              <a:rPr lang="es-PE" dirty="0" smtClean="0"/>
              <a:t>)</a:t>
            </a:r>
            <a:endParaRPr lang="es-PE" dirty="0"/>
          </a:p>
        </p:txBody>
      </p:sp>
      <p:pic>
        <p:nvPicPr>
          <p:cNvPr id="2" name="Imagen 1"/>
          <p:cNvPicPr>
            <a:picLocks noChangeAspect="1"/>
          </p:cNvPicPr>
          <p:nvPr/>
        </p:nvPicPr>
        <p:blipFill>
          <a:blip r:embed="rId2"/>
          <a:stretch>
            <a:fillRect/>
          </a:stretch>
        </p:blipFill>
        <p:spPr>
          <a:xfrm>
            <a:off x="1331640" y="2167460"/>
            <a:ext cx="2808312" cy="2782665"/>
          </a:xfrm>
          <a:prstGeom prst="rect">
            <a:avLst/>
          </a:prstGeom>
        </p:spPr>
      </p:pic>
      <p:pic>
        <p:nvPicPr>
          <p:cNvPr id="3" name="Imagen 2"/>
          <p:cNvPicPr>
            <a:picLocks noChangeAspect="1"/>
          </p:cNvPicPr>
          <p:nvPr/>
        </p:nvPicPr>
        <p:blipFill>
          <a:blip r:embed="rId3"/>
          <a:stretch>
            <a:fillRect/>
          </a:stretch>
        </p:blipFill>
        <p:spPr>
          <a:xfrm>
            <a:off x="4716016" y="2167460"/>
            <a:ext cx="2592288" cy="29279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564904"/>
            <a:ext cx="8229600" cy="1872208"/>
          </a:xfrm>
        </p:spPr>
        <p:txBody>
          <a:bodyPr/>
          <a:lstStyle/>
          <a:p>
            <a:r>
              <a:rPr lang="es-PE" dirty="0" smtClean="0"/>
              <a:t>1. La esfera pública</a:t>
            </a:r>
            <a:endParaRPr lang="es-PE" dirty="0"/>
          </a:p>
        </p:txBody>
      </p:sp>
    </p:spTree>
    <p:extLst>
      <p:ext uri="{BB962C8B-B14F-4D97-AF65-F5344CB8AC3E}">
        <p14:creationId xmlns:p14="http://schemas.microsoft.com/office/powerpoint/2010/main" val="2907472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357166"/>
            <a:ext cx="8501122" cy="369332"/>
          </a:xfrm>
          <a:prstGeom prst="rect">
            <a:avLst/>
          </a:prstGeom>
          <a:noFill/>
        </p:spPr>
        <p:txBody>
          <a:bodyPr wrap="square" rtlCol="0">
            <a:spAutoFit/>
          </a:bodyPr>
          <a:lstStyle/>
          <a:p>
            <a:r>
              <a:rPr lang="es-PE" dirty="0" smtClean="0"/>
              <a:t>.</a:t>
            </a:r>
            <a:endParaRPr lang="es-PE" dirty="0"/>
          </a:p>
        </p:txBody>
      </p:sp>
      <p:pic>
        <p:nvPicPr>
          <p:cNvPr id="21506" name="Picture 2" descr="Related image"/>
          <p:cNvPicPr>
            <a:picLocks noChangeAspect="1" noChangeArrowheads="1"/>
          </p:cNvPicPr>
          <p:nvPr/>
        </p:nvPicPr>
        <p:blipFill>
          <a:blip r:embed="rId2"/>
          <a:srcRect/>
          <a:stretch>
            <a:fillRect/>
          </a:stretch>
        </p:blipFill>
        <p:spPr bwMode="auto">
          <a:xfrm>
            <a:off x="785786" y="714356"/>
            <a:ext cx="7620000" cy="5076826"/>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8600" y="2348880"/>
            <a:ext cx="8686800" cy="1872208"/>
          </a:xfrm>
        </p:spPr>
        <p:txBody>
          <a:bodyPr/>
          <a:lstStyle/>
          <a:p>
            <a:r>
              <a:rPr lang="es-PE" dirty="0" smtClean="0"/>
              <a:t>4. La superación de la epistemología</a:t>
            </a:r>
            <a:endParaRPr lang="es-PE" dirty="0"/>
          </a:p>
        </p:txBody>
      </p:sp>
      <p:pic>
        <p:nvPicPr>
          <p:cNvPr id="3" name="Imagen 2"/>
          <p:cNvPicPr>
            <a:picLocks noChangeAspect="1"/>
          </p:cNvPicPr>
          <p:nvPr/>
        </p:nvPicPr>
        <p:blipFill>
          <a:blip r:embed="rId2"/>
          <a:stretch>
            <a:fillRect/>
          </a:stretch>
        </p:blipFill>
        <p:spPr>
          <a:xfrm>
            <a:off x="3571875" y="4581128"/>
            <a:ext cx="2000250" cy="1857375"/>
          </a:xfrm>
          <a:prstGeom prst="rect">
            <a:avLst/>
          </a:prstGeom>
        </p:spPr>
      </p:pic>
    </p:spTree>
    <p:extLst>
      <p:ext uri="{BB962C8B-B14F-4D97-AF65-F5344CB8AC3E}">
        <p14:creationId xmlns:p14="http://schemas.microsoft.com/office/powerpoint/2010/main" val="2218835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endParaRPr lang="es-PE" sz="2700" dirty="0"/>
          </a:p>
        </p:txBody>
      </p:sp>
      <p:sp>
        <p:nvSpPr>
          <p:cNvPr id="3" name="Marcador de contenido 2"/>
          <p:cNvSpPr>
            <a:spLocks noGrp="1"/>
          </p:cNvSpPr>
          <p:nvPr>
            <p:ph idx="1"/>
          </p:nvPr>
        </p:nvSpPr>
        <p:spPr/>
        <p:txBody>
          <a:bodyPr>
            <a:normAutofit/>
          </a:bodyPr>
          <a:lstStyle/>
          <a:p>
            <a:pPr marL="0" indent="0" algn="just">
              <a:buNone/>
            </a:pPr>
            <a:r>
              <a:rPr lang="es-PE" sz="2000" dirty="0" smtClean="0"/>
              <a:t>La epistemología es el estudio de la naturaleza, posibilidades y límites del </a:t>
            </a:r>
            <a:r>
              <a:rPr lang="es-PE" sz="2000" dirty="0" smtClean="0">
                <a:solidFill>
                  <a:srgbClr val="FF0000"/>
                </a:solidFill>
              </a:rPr>
              <a:t>conocimiento</a:t>
            </a:r>
            <a:r>
              <a:rPr lang="es-PE" sz="2000" dirty="0" smtClean="0"/>
              <a:t>.</a:t>
            </a:r>
          </a:p>
          <a:p>
            <a:pPr marL="0" indent="0" algn="just">
              <a:buNone/>
            </a:pPr>
            <a:r>
              <a:rPr lang="es-PE" sz="2000" dirty="0" smtClean="0"/>
              <a:t>Podemos </a:t>
            </a:r>
            <a:r>
              <a:rPr lang="es-PE" sz="2000" dirty="0" smtClean="0"/>
              <a:t>estimar como fundamental el concepto de “</a:t>
            </a:r>
            <a:r>
              <a:rPr lang="es-PE" sz="2000" dirty="0" smtClean="0">
                <a:solidFill>
                  <a:srgbClr val="FF0000"/>
                </a:solidFill>
              </a:rPr>
              <a:t>verdad</a:t>
            </a:r>
            <a:r>
              <a:rPr lang="es-PE" sz="2000" dirty="0" smtClean="0"/>
              <a:t>” para la epistemología, debido a que precisamente buscamos establecer la adecuación del conocimiento a la realidad. </a:t>
            </a:r>
          </a:p>
          <a:p>
            <a:pPr marL="0" indent="0" algn="just">
              <a:buNone/>
            </a:pPr>
            <a:r>
              <a:rPr lang="es-PE" sz="2000" dirty="0" smtClean="0"/>
              <a:t>En este sentido, la “</a:t>
            </a:r>
            <a:r>
              <a:rPr lang="es-PE" sz="2000" dirty="0" smtClean="0">
                <a:solidFill>
                  <a:srgbClr val="FF0000"/>
                </a:solidFill>
              </a:rPr>
              <a:t>ciencia</a:t>
            </a:r>
            <a:r>
              <a:rPr lang="es-PE" sz="2000" dirty="0" smtClean="0"/>
              <a:t>” y su método tienen un camino que ha sido trazado desde la antigüedad, pasando por cimientos modernos y hasta el día de </a:t>
            </a:r>
            <a:r>
              <a:rPr lang="es-PE" sz="2000" dirty="0" smtClean="0"/>
              <a:t>hoy</a:t>
            </a:r>
            <a:r>
              <a:rPr lang="es-PE" sz="2000" dirty="0"/>
              <a:t>.</a:t>
            </a:r>
            <a:endParaRPr lang="es-PE" sz="2000" dirty="0" smtClean="0"/>
          </a:p>
        </p:txBody>
      </p:sp>
      <p:pic>
        <p:nvPicPr>
          <p:cNvPr id="4" name="Imagen 3"/>
          <p:cNvPicPr>
            <a:picLocks noChangeAspect="1"/>
          </p:cNvPicPr>
          <p:nvPr/>
        </p:nvPicPr>
        <p:blipFill>
          <a:blip r:embed="rId2"/>
          <a:stretch>
            <a:fillRect/>
          </a:stretch>
        </p:blipFill>
        <p:spPr>
          <a:xfrm>
            <a:off x="1907704" y="4005064"/>
            <a:ext cx="4968552" cy="2610925"/>
          </a:xfrm>
          <a:prstGeom prst="rect">
            <a:avLst/>
          </a:prstGeom>
        </p:spPr>
      </p:pic>
    </p:spTree>
    <p:extLst>
      <p:ext uri="{BB962C8B-B14F-4D97-AF65-F5344CB8AC3E}">
        <p14:creationId xmlns:p14="http://schemas.microsoft.com/office/powerpoint/2010/main" val="1880556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endParaRPr lang="es-PE" sz="2700" dirty="0"/>
          </a:p>
        </p:txBody>
      </p:sp>
      <p:sp>
        <p:nvSpPr>
          <p:cNvPr id="3" name="Marcador de contenido 2"/>
          <p:cNvSpPr>
            <a:spLocks noGrp="1"/>
          </p:cNvSpPr>
          <p:nvPr>
            <p:ph idx="1"/>
          </p:nvPr>
        </p:nvSpPr>
        <p:spPr/>
        <p:txBody>
          <a:bodyPr>
            <a:normAutofit/>
          </a:bodyPr>
          <a:lstStyle/>
          <a:p>
            <a:pPr marL="0" indent="0" algn="just">
              <a:buNone/>
            </a:pPr>
            <a:r>
              <a:rPr lang="es-PE" sz="1600" dirty="0" smtClean="0"/>
              <a:t>La historia de la ciencia es vasta y los modelos que han sido legados del pasado han servido de inspiración o sido refutados por modelos más completos o “cercanos a la verdad”. </a:t>
            </a:r>
            <a:r>
              <a:rPr lang="es-PE" sz="1600" dirty="0" smtClean="0">
                <a:solidFill>
                  <a:srgbClr val="FF0000"/>
                </a:solidFill>
              </a:rPr>
              <a:t>¿Cómo podemos considerar que una teoría es buena?</a:t>
            </a:r>
          </a:p>
          <a:p>
            <a:pPr marL="0" indent="0" algn="just">
              <a:buNone/>
            </a:pPr>
            <a:r>
              <a:rPr lang="es-PE" sz="1600" dirty="0" smtClean="0"/>
              <a:t>Normalmente usamos la experiencia como contraste de una teoría. Si una teoría no se condice en la práctica, la entendemos como falsa. En este sentido, </a:t>
            </a:r>
            <a:r>
              <a:rPr lang="es-PE" sz="1600" dirty="0" smtClean="0">
                <a:solidFill>
                  <a:srgbClr val="FF0000"/>
                </a:solidFill>
              </a:rPr>
              <a:t>Popper</a:t>
            </a:r>
            <a:r>
              <a:rPr lang="es-PE" sz="1600" dirty="0" smtClean="0"/>
              <a:t> refiere que la “</a:t>
            </a:r>
            <a:r>
              <a:rPr lang="es-PE" sz="1600" dirty="0" err="1" smtClean="0">
                <a:solidFill>
                  <a:srgbClr val="FF0000"/>
                </a:solidFill>
              </a:rPr>
              <a:t>falsabilidad</a:t>
            </a:r>
            <a:r>
              <a:rPr lang="es-PE" sz="1600" dirty="0" smtClean="0"/>
              <a:t>” o facultad de ponerse a prueba en cuanto  falsa, de una teoría, es la capacidad que tiene de resistir críticas que contradigan sus preceptos. </a:t>
            </a:r>
          </a:p>
          <a:p>
            <a:pPr marL="0" indent="0" algn="just">
              <a:buNone/>
            </a:pPr>
            <a:r>
              <a:rPr lang="es-PE" sz="1600" dirty="0" smtClean="0"/>
              <a:t>Por ejemplo, alguna vez se sostuvo que el universo tenía a la tierra como centro. Este modelo “</a:t>
            </a:r>
            <a:r>
              <a:rPr lang="es-PE" sz="1600" dirty="0" smtClean="0">
                <a:solidFill>
                  <a:srgbClr val="FF0000"/>
                </a:solidFill>
              </a:rPr>
              <a:t>geocéntrico</a:t>
            </a:r>
            <a:r>
              <a:rPr lang="es-PE" sz="1600" dirty="0" smtClean="0"/>
              <a:t>” fue probado como falso con la ciencia moderna que ayudaban a instaurar pensadores como Galileo, Copérnico, Kepler, entre otros. Este modelo fue, entonces falseado y reemplazado por uno “</a:t>
            </a:r>
            <a:r>
              <a:rPr lang="es-PE" sz="1600" dirty="0" smtClean="0">
                <a:solidFill>
                  <a:srgbClr val="FF0000"/>
                </a:solidFill>
              </a:rPr>
              <a:t>heliocéntrico</a:t>
            </a:r>
            <a:r>
              <a:rPr lang="es-PE" sz="1600" dirty="0" smtClean="0"/>
              <a:t>” que supone al sol como el centro del sistema planetario. </a:t>
            </a:r>
          </a:p>
          <a:p>
            <a:pPr marL="0" indent="0" algn="just">
              <a:buNone/>
            </a:pPr>
            <a:endParaRPr lang="es-PE" sz="1600" dirty="0" smtClean="0"/>
          </a:p>
          <a:p>
            <a:pPr marL="0" indent="0" algn="just">
              <a:buNone/>
            </a:pPr>
            <a:endParaRPr lang="es-PE" sz="1600" dirty="0" smtClean="0"/>
          </a:p>
        </p:txBody>
      </p:sp>
      <p:pic>
        <p:nvPicPr>
          <p:cNvPr id="4" name="Imagen 3"/>
          <p:cNvPicPr>
            <a:picLocks noChangeAspect="1"/>
          </p:cNvPicPr>
          <p:nvPr/>
        </p:nvPicPr>
        <p:blipFill>
          <a:blip r:embed="rId2"/>
          <a:stretch>
            <a:fillRect/>
          </a:stretch>
        </p:blipFill>
        <p:spPr>
          <a:xfrm>
            <a:off x="539552" y="4581128"/>
            <a:ext cx="3384376" cy="2073432"/>
          </a:xfrm>
          <a:prstGeom prst="rect">
            <a:avLst/>
          </a:prstGeom>
        </p:spPr>
      </p:pic>
      <p:pic>
        <p:nvPicPr>
          <p:cNvPr id="5" name="Imagen 4"/>
          <p:cNvPicPr>
            <a:picLocks noChangeAspect="1"/>
          </p:cNvPicPr>
          <p:nvPr/>
        </p:nvPicPr>
        <p:blipFill>
          <a:blip r:embed="rId3"/>
          <a:stretch>
            <a:fillRect/>
          </a:stretch>
        </p:blipFill>
        <p:spPr>
          <a:xfrm>
            <a:off x="4932040" y="4581128"/>
            <a:ext cx="3384376" cy="2060055"/>
          </a:xfrm>
          <a:prstGeom prst="rect">
            <a:avLst/>
          </a:prstGeom>
        </p:spPr>
      </p:pic>
      <p:cxnSp>
        <p:nvCxnSpPr>
          <p:cNvPr id="7" name="Conector recto de flecha 6"/>
          <p:cNvCxnSpPr/>
          <p:nvPr/>
        </p:nvCxnSpPr>
        <p:spPr>
          <a:xfrm>
            <a:off x="4067944" y="5617844"/>
            <a:ext cx="64807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11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endParaRPr lang="es-PE" sz="2700" dirty="0"/>
          </a:p>
        </p:txBody>
      </p:sp>
      <p:sp>
        <p:nvSpPr>
          <p:cNvPr id="3" name="Marcador de contenido 2"/>
          <p:cNvSpPr>
            <a:spLocks noGrp="1"/>
          </p:cNvSpPr>
          <p:nvPr>
            <p:ph idx="1"/>
          </p:nvPr>
        </p:nvSpPr>
        <p:spPr>
          <a:xfrm>
            <a:off x="457200" y="1916832"/>
            <a:ext cx="8229600" cy="4525963"/>
          </a:xfrm>
        </p:spPr>
        <p:txBody>
          <a:bodyPr>
            <a:normAutofit fontScale="70000" lnSpcReduction="20000"/>
          </a:bodyPr>
          <a:lstStyle/>
          <a:p>
            <a:pPr marL="0" indent="0" algn="just">
              <a:buNone/>
            </a:pPr>
            <a:r>
              <a:rPr lang="es-PE" dirty="0" smtClean="0"/>
              <a:t>La ciencia no está aislada del desarrollo cultural y social humano; esto lo advierte Taylor. Por ello podemos estimar que </a:t>
            </a:r>
            <a:r>
              <a:rPr lang="es-PE" dirty="0" smtClean="0">
                <a:solidFill>
                  <a:srgbClr val="FF0000"/>
                </a:solidFill>
              </a:rPr>
              <a:t>las bases de la ciencia moderna están ligadas y relacionadas a la ética moderna</a:t>
            </a:r>
            <a:r>
              <a:rPr lang="es-PE" dirty="0" smtClean="0"/>
              <a:t>, a la </a:t>
            </a:r>
            <a:r>
              <a:rPr lang="es-PE" dirty="0" smtClean="0">
                <a:solidFill>
                  <a:srgbClr val="FF0000"/>
                </a:solidFill>
              </a:rPr>
              <a:t>religiosidad</a:t>
            </a:r>
            <a:r>
              <a:rPr lang="es-PE" dirty="0" smtClean="0"/>
              <a:t> moderna y otras; cuando se habla de superar la epistemología, se busca, de algún modo, incluir estos otros ámbitos. </a:t>
            </a:r>
            <a:endParaRPr lang="es-PE" dirty="0" smtClean="0"/>
          </a:p>
          <a:p>
            <a:pPr marL="0" indent="0" algn="just">
              <a:buNone/>
            </a:pPr>
            <a:endParaRPr lang="es-PE" dirty="0" smtClean="0"/>
          </a:p>
          <a:p>
            <a:pPr marL="0" indent="0" algn="just">
              <a:buNone/>
            </a:pPr>
            <a:r>
              <a:rPr lang="es-PE" dirty="0" smtClean="0"/>
              <a:t>Para comprender </a:t>
            </a:r>
            <a:r>
              <a:rPr lang="es-PE" dirty="0" smtClean="0">
                <a:solidFill>
                  <a:srgbClr val="FF0000"/>
                </a:solidFill>
              </a:rPr>
              <a:t>qué</a:t>
            </a:r>
            <a:r>
              <a:rPr lang="es-PE" dirty="0" smtClean="0"/>
              <a:t> se busca </a:t>
            </a:r>
            <a:r>
              <a:rPr lang="es-PE" dirty="0" smtClean="0">
                <a:solidFill>
                  <a:srgbClr val="FF0000"/>
                </a:solidFill>
              </a:rPr>
              <a:t>superar</a:t>
            </a:r>
            <a:r>
              <a:rPr lang="es-PE" dirty="0" smtClean="0"/>
              <a:t> de la epistemología, debemos advertir precisamente </a:t>
            </a:r>
            <a:r>
              <a:rPr lang="es-PE" dirty="0" smtClean="0">
                <a:solidFill>
                  <a:srgbClr val="FF0000"/>
                </a:solidFill>
              </a:rPr>
              <a:t>qué</a:t>
            </a:r>
            <a:r>
              <a:rPr lang="es-PE" dirty="0" smtClean="0"/>
              <a:t> nos dice ésta</a:t>
            </a:r>
            <a:r>
              <a:rPr lang="es-PE" dirty="0" smtClean="0"/>
              <a:t>.</a:t>
            </a:r>
          </a:p>
          <a:p>
            <a:pPr marL="0" indent="0" algn="just">
              <a:buNone/>
            </a:pPr>
            <a:r>
              <a:rPr lang="es-PE" dirty="0" smtClean="0"/>
              <a:t> </a:t>
            </a:r>
          </a:p>
          <a:p>
            <a:pPr marL="0" indent="0" algn="just">
              <a:buNone/>
            </a:pPr>
            <a:r>
              <a:rPr lang="es-PE" dirty="0" smtClean="0"/>
              <a:t>Taylor </a:t>
            </a:r>
            <a:r>
              <a:rPr lang="es-PE" dirty="0" smtClean="0"/>
              <a:t>refiere “el proyecto (moderno) desde </a:t>
            </a:r>
            <a:r>
              <a:rPr lang="es-PE" dirty="0" smtClean="0">
                <a:solidFill>
                  <a:srgbClr val="FF0000"/>
                </a:solidFill>
              </a:rPr>
              <a:t>Descartes</a:t>
            </a:r>
            <a:r>
              <a:rPr lang="es-PE" dirty="0" smtClean="0"/>
              <a:t>, pasando por </a:t>
            </a:r>
            <a:r>
              <a:rPr lang="es-PE" dirty="0" smtClean="0">
                <a:solidFill>
                  <a:srgbClr val="FF0000"/>
                </a:solidFill>
              </a:rPr>
              <a:t>Locke</a:t>
            </a:r>
            <a:r>
              <a:rPr lang="es-PE" dirty="0" smtClean="0"/>
              <a:t> y </a:t>
            </a:r>
            <a:r>
              <a:rPr lang="es-PE" dirty="0" smtClean="0">
                <a:solidFill>
                  <a:srgbClr val="FF0000"/>
                </a:solidFill>
              </a:rPr>
              <a:t>Kant</a:t>
            </a:r>
            <a:r>
              <a:rPr lang="es-PE" dirty="0" smtClean="0"/>
              <a:t>” (p.1) como uno que se ha valorado como un “error”, y en ese sentido podemos pensar en superación. </a:t>
            </a:r>
          </a:p>
        </p:txBody>
      </p:sp>
    </p:spTree>
    <p:extLst>
      <p:ext uri="{BB962C8B-B14F-4D97-AF65-F5344CB8AC3E}">
        <p14:creationId xmlns:p14="http://schemas.microsoft.com/office/powerpoint/2010/main" val="2299978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endParaRPr lang="es-PE" sz="2700" dirty="0"/>
          </a:p>
        </p:txBody>
      </p:sp>
      <p:sp>
        <p:nvSpPr>
          <p:cNvPr id="3" name="Marcador de contenido 2"/>
          <p:cNvSpPr>
            <a:spLocks noGrp="1"/>
          </p:cNvSpPr>
          <p:nvPr>
            <p:ph idx="1"/>
          </p:nvPr>
        </p:nvSpPr>
        <p:spPr>
          <a:xfrm>
            <a:off x="611560" y="1450144"/>
            <a:ext cx="8075240" cy="3263504"/>
          </a:xfrm>
        </p:spPr>
        <p:txBody>
          <a:bodyPr>
            <a:normAutofit/>
          </a:bodyPr>
          <a:lstStyle/>
          <a:p>
            <a:pPr marL="0" indent="0" algn="just">
              <a:buNone/>
            </a:pPr>
            <a:r>
              <a:rPr lang="es-PE" b="1" dirty="0" smtClean="0"/>
              <a:t>Taylor</a:t>
            </a:r>
            <a:r>
              <a:rPr lang="es-PE" dirty="0" smtClean="0"/>
              <a:t> </a:t>
            </a:r>
            <a:r>
              <a:rPr lang="es-PE" dirty="0" smtClean="0"/>
              <a:t>critica esta tradición epistemológica moderna por el sentido que le otorga al concepto de “</a:t>
            </a:r>
            <a:r>
              <a:rPr lang="es-PE" dirty="0" smtClean="0">
                <a:solidFill>
                  <a:srgbClr val="FF0000"/>
                </a:solidFill>
              </a:rPr>
              <a:t>verdad</a:t>
            </a:r>
            <a:r>
              <a:rPr lang="es-PE" dirty="0" smtClean="0"/>
              <a:t>”, especialmente en el sentido en que parte de un “sujeto que conoce, que piensa, que medita”, (siguiendo a Descartes). </a:t>
            </a:r>
          </a:p>
        </p:txBody>
      </p:sp>
      <p:pic>
        <p:nvPicPr>
          <p:cNvPr id="5" name="Imagen 4"/>
          <p:cNvPicPr>
            <a:picLocks noChangeAspect="1"/>
          </p:cNvPicPr>
          <p:nvPr/>
        </p:nvPicPr>
        <p:blipFill>
          <a:blip r:embed="rId2"/>
          <a:stretch>
            <a:fillRect/>
          </a:stretch>
        </p:blipFill>
        <p:spPr>
          <a:xfrm>
            <a:off x="2339752" y="4509120"/>
            <a:ext cx="4728567" cy="2041540"/>
          </a:xfrm>
          <a:prstGeom prst="rect">
            <a:avLst/>
          </a:prstGeom>
        </p:spPr>
      </p:pic>
    </p:spTree>
    <p:extLst>
      <p:ext uri="{BB962C8B-B14F-4D97-AF65-F5344CB8AC3E}">
        <p14:creationId xmlns:p14="http://schemas.microsoft.com/office/powerpoint/2010/main" val="3787042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700" dirty="0"/>
              <a:t>¿Qué es epistemología y porqué se habla de superarla?</a:t>
            </a:r>
            <a:endParaRPr lang="es-PE" sz="2700" dirty="0"/>
          </a:p>
        </p:txBody>
      </p:sp>
      <p:sp>
        <p:nvSpPr>
          <p:cNvPr id="3" name="Marcador de contenido 2"/>
          <p:cNvSpPr>
            <a:spLocks noGrp="1"/>
          </p:cNvSpPr>
          <p:nvPr>
            <p:ph idx="1"/>
          </p:nvPr>
        </p:nvSpPr>
        <p:spPr/>
        <p:txBody>
          <a:bodyPr>
            <a:normAutofit/>
          </a:bodyPr>
          <a:lstStyle/>
          <a:p>
            <a:pPr marL="0" indent="0" algn="just">
              <a:buNone/>
            </a:pPr>
            <a:r>
              <a:rPr lang="es-PE" sz="2400" b="1" dirty="0" smtClean="0"/>
              <a:t>Proyecto</a:t>
            </a:r>
            <a:r>
              <a:rPr lang="es-PE" sz="2400" dirty="0" smtClean="0"/>
              <a:t> </a:t>
            </a:r>
            <a:r>
              <a:rPr lang="es-PE" sz="2400" b="1" dirty="0" smtClean="0"/>
              <a:t>fundacional</a:t>
            </a:r>
            <a:r>
              <a:rPr lang="es-PE" sz="2400" dirty="0" smtClean="0"/>
              <a:t>: El proyecto que funda las bases de una </a:t>
            </a:r>
            <a:r>
              <a:rPr lang="es-PE" sz="2400" dirty="0" smtClean="0">
                <a:solidFill>
                  <a:srgbClr val="FF0000"/>
                </a:solidFill>
              </a:rPr>
              <a:t>epistemología</a:t>
            </a:r>
            <a:r>
              <a:rPr lang="es-PE" sz="2400" dirty="0" smtClean="0"/>
              <a:t> de la ciencia moderna es lo que Taylor busca criticar. El proyecto de Descartes, Locke, Kant y otros es cuestionado en diversas instancias de la postmodernidad. </a:t>
            </a:r>
            <a:r>
              <a:rPr lang="es-PE" sz="2400" dirty="0" smtClean="0">
                <a:solidFill>
                  <a:srgbClr val="FF0000"/>
                </a:solidFill>
              </a:rPr>
              <a:t>La idea que sostiene la existencia de una verdad absoluta, (cómplice de absolutismos y totalitarismos) es lo que está en juego. </a:t>
            </a:r>
          </a:p>
          <a:p>
            <a:pPr marL="0" indent="0" algn="just">
              <a:buNone/>
            </a:pPr>
            <a:endParaRPr lang="es-PE" sz="2400" dirty="0" smtClean="0"/>
          </a:p>
        </p:txBody>
      </p:sp>
      <p:pic>
        <p:nvPicPr>
          <p:cNvPr id="4" name="Imagen 3"/>
          <p:cNvPicPr>
            <a:picLocks noChangeAspect="1"/>
          </p:cNvPicPr>
          <p:nvPr/>
        </p:nvPicPr>
        <p:blipFill>
          <a:blip r:embed="rId2"/>
          <a:stretch>
            <a:fillRect/>
          </a:stretch>
        </p:blipFill>
        <p:spPr>
          <a:xfrm>
            <a:off x="1835696" y="4077072"/>
            <a:ext cx="5904656" cy="2492623"/>
          </a:xfrm>
          <a:prstGeom prst="rect">
            <a:avLst/>
          </a:prstGeom>
        </p:spPr>
      </p:pic>
    </p:spTree>
    <p:extLst>
      <p:ext uri="{BB962C8B-B14F-4D97-AF65-F5344CB8AC3E}">
        <p14:creationId xmlns:p14="http://schemas.microsoft.com/office/powerpoint/2010/main" val="1190386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4345" y="0"/>
            <a:ext cx="8229600" cy="579637"/>
          </a:xfrm>
        </p:spPr>
        <p:txBody>
          <a:bodyPr>
            <a:noAutofit/>
          </a:bodyPr>
          <a:lstStyle/>
          <a:p>
            <a:r>
              <a:rPr lang="es-PE" sz="3600" dirty="0"/>
              <a:t>Finalmente…</a:t>
            </a:r>
            <a:endParaRPr lang="es-PE" sz="3600" dirty="0"/>
          </a:p>
        </p:txBody>
      </p:sp>
      <p:sp>
        <p:nvSpPr>
          <p:cNvPr id="3" name="Marcador de contenido 2"/>
          <p:cNvSpPr>
            <a:spLocks noGrp="1"/>
          </p:cNvSpPr>
          <p:nvPr>
            <p:ph idx="1"/>
          </p:nvPr>
        </p:nvSpPr>
        <p:spPr>
          <a:xfrm>
            <a:off x="628650" y="4005064"/>
            <a:ext cx="7886700" cy="2736304"/>
          </a:xfrm>
        </p:spPr>
        <p:txBody>
          <a:bodyPr>
            <a:normAutofit fontScale="77500" lnSpcReduction="20000"/>
          </a:bodyPr>
          <a:lstStyle/>
          <a:p>
            <a:pPr marL="0" indent="0" algn="just">
              <a:buNone/>
            </a:pPr>
            <a:r>
              <a:rPr lang="es-PE" dirty="0" smtClean="0"/>
              <a:t>¿</a:t>
            </a:r>
            <a:r>
              <a:rPr lang="es-PE" dirty="0" smtClean="0">
                <a:solidFill>
                  <a:srgbClr val="FF0000"/>
                </a:solidFill>
              </a:rPr>
              <a:t>Hemos superado la epistemología</a:t>
            </a:r>
            <a:r>
              <a:rPr lang="es-PE" dirty="0" smtClean="0"/>
              <a:t>?: De acuerdo a Taylor: </a:t>
            </a:r>
            <a:endParaRPr lang="es-PE" dirty="0" smtClean="0"/>
          </a:p>
          <a:p>
            <a:pPr marL="0" indent="0" algn="just">
              <a:buNone/>
            </a:pPr>
            <a:endParaRPr lang="es-PE" dirty="0"/>
          </a:p>
          <a:p>
            <a:pPr marL="457200" lvl="1" indent="0" algn="just">
              <a:buNone/>
            </a:pPr>
            <a:r>
              <a:rPr lang="es-PE" dirty="0" smtClean="0"/>
              <a:t>“</a:t>
            </a:r>
            <a:r>
              <a:rPr lang="es-PE" dirty="0" smtClean="0"/>
              <a:t>Si estoy en lo cierto, la cuestión </a:t>
            </a:r>
            <a:r>
              <a:rPr lang="es-PE" u="sng" dirty="0" smtClean="0"/>
              <a:t>está lejos de estar resuelta</a:t>
            </a:r>
            <a:r>
              <a:rPr lang="es-PE" dirty="0" smtClean="0"/>
              <a:t>. Y en esta pugna sobre el cadáver de la epistemología están en juego algunos de los temas espirituales de nuestro tiempo. De modo que la pregunta en torno a qué es la superación de la epistemología resulta tener más interés que el meramente histórico. “ (p.11)</a:t>
            </a:r>
          </a:p>
        </p:txBody>
      </p:sp>
      <p:pic>
        <p:nvPicPr>
          <p:cNvPr id="4" name="Imagen 3"/>
          <p:cNvPicPr>
            <a:picLocks noChangeAspect="1"/>
          </p:cNvPicPr>
          <p:nvPr/>
        </p:nvPicPr>
        <p:blipFill>
          <a:blip r:embed="rId2"/>
          <a:stretch>
            <a:fillRect/>
          </a:stretch>
        </p:blipFill>
        <p:spPr>
          <a:xfrm>
            <a:off x="2816431" y="750875"/>
            <a:ext cx="3511137" cy="3082950"/>
          </a:xfrm>
          <a:prstGeom prst="rect">
            <a:avLst/>
          </a:prstGeom>
        </p:spPr>
      </p:pic>
    </p:spTree>
    <p:extLst>
      <p:ext uri="{BB962C8B-B14F-4D97-AF65-F5344CB8AC3E}">
        <p14:creationId xmlns:p14="http://schemas.microsoft.com/office/powerpoint/2010/main" val="3468390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5536" y="117693"/>
            <a:ext cx="8358246" cy="6370975"/>
          </a:xfrm>
          <a:prstGeom prst="rect">
            <a:avLst/>
          </a:prstGeom>
          <a:noFill/>
        </p:spPr>
        <p:txBody>
          <a:bodyPr wrap="square" rtlCol="0">
            <a:spAutoFit/>
          </a:bodyPr>
          <a:lstStyle/>
          <a:p>
            <a:pPr algn="just"/>
            <a:r>
              <a:rPr lang="es-PE" sz="2400" dirty="0" smtClean="0"/>
              <a:t>Atendamos al capítulo XIII del libro </a:t>
            </a:r>
            <a:r>
              <a:rPr lang="es-PE" sz="2400" i="1" dirty="0" smtClean="0"/>
              <a:t>Argumentos Filosóficos.</a:t>
            </a:r>
            <a:r>
              <a:rPr lang="es-PE" sz="2400" dirty="0" smtClean="0"/>
              <a:t> Ahí, Taylor buscará definir en qué consiste </a:t>
            </a:r>
            <a:r>
              <a:rPr lang="es-PE" sz="2400" dirty="0" smtClean="0">
                <a:solidFill>
                  <a:srgbClr val="FF0000"/>
                </a:solidFill>
              </a:rPr>
              <a:t>una sociedad liberal </a:t>
            </a:r>
            <a:r>
              <a:rPr lang="es-PE" sz="2400" dirty="0" smtClean="0"/>
              <a:t>y cómo es posible, al tiempo que se preguntará sobre los </a:t>
            </a:r>
            <a:r>
              <a:rPr lang="es-PE" sz="2400" dirty="0" smtClean="0">
                <a:solidFill>
                  <a:srgbClr val="FF0000"/>
                </a:solidFill>
              </a:rPr>
              <a:t>peligros a los que se enfrenta</a:t>
            </a:r>
            <a:r>
              <a:rPr lang="es-PE" sz="2400" dirty="0" smtClean="0"/>
              <a:t>. </a:t>
            </a:r>
          </a:p>
          <a:p>
            <a:endParaRPr lang="es-PE" sz="2400" dirty="0" smtClean="0"/>
          </a:p>
          <a:p>
            <a:endParaRPr lang="es-PE" sz="2400" dirty="0"/>
          </a:p>
          <a:p>
            <a:endParaRPr lang="es-PE" sz="2400" dirty="0" smtClean="0"/>
          </a:p>
          <a:p>
            <a:endParaRPr lang="es-PE" sz="2400" dirty="0"/>
          </a:p>
          <a:p>
            <a:endParaRPr lang="es-PE" sz="2400" dirty="0" smtClean="0"/>
          </a:p>
          <a:p>
            <a:endParaRPr lang="es-PE" sz="2400" dirty="0"/>
          </a:p>
          <a:p>
            <a:endParaRPr lang="es-PE" sz="2400" dirty="0" smtClean="0"/>
          </a:p>
          <a:p>
            <a:endParaRPr lang="es-PE" sz="2400" dirty="0"/>
          </a:p>
          <a:p>
            <a:endParaRPr lang="es-PE" sz="2400" dirty="0" smtClean="0"/>
          </a:p>
          <a:p>
            <a:endParaRPr lang="es-PE" sz="2400" dirty="0"/>
          </a:p>
          <a:p>
            <a:pPr algn="just"/>
            <a:r>
              <a:rPr lang="es-PE" sz="2400" dirty="0" smtClean="0"/>
              <a:t>	“Actualmente</a:t>
            </a:r>
            <a:r>
              <a:rPr lang="es-PE" sz="2400" dirty="0" smtClean="0"/>
              <a:t>, las sociedades de tipo liberal son anheladas </a:t>
            </a:r>
            <a:r>
              <a:rPr lang="es-PE" sz="2400" dirty="0" smtClean="0"/>
              <a:t>	en </a:t>
            </a:r>
            <a:r>
              <a:rPr lang="es-PE" sz="2400" dirty="0" smtClean="0"/>
              <a:t>casi todo el mundo en condiciones radicalmente </a:t>
            </a:r>
            <a:r>
              <a:rPr lang="es-PE" sz="2400" dirty="0" smtClean="0"/>
              <a:t>	diferentes</a:t>
            </a:r>
            <a:r>
              <a:rPr lang="es-PE" sz="2400" dirty="0" smtClean="0"/>
              <a:t>.” (p. 335</a:t>
            </a:r>
            <a:r>
              <a:rPr lang="es-PE" sz="2400" dirty="0" smtClean="0"/>
              <a:t>)</a:t>
            </a:r>
            <a:endParaRPr lang="es-PE" sz="2400" dirty="0"/>
          </a:p>
        </p:txBody>
      </p:sp>
      <p:pic>
        <p:nvPicPr>
          <p:cNvPr id="2" name="Imagen 1"/>
          <p:cNvPicPr>
            <a:picLocks noChangeAspect="1"/>
          </p:cNvPicPr>
          <p:nvPr/>
        </p:nvPicPr>
        <p:blipFill>
          <a:blip r:embed="rId2"/>
          <a:stretch>
            <a:fillRect/>
          </a:stretch>
        </p:blipFill>
        <p:spPr>
          <a:xfrm>
            <a:off x="2195736" y="1700808"/>
            <a:ext cx="5170904" cy="34917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5536" y="332656"/>
            <a:ext cx="8358246" cy="2308324"/>
          </a:xfrm>
          <a:prstGeom prst="rect">
            <a:avLst/>
          </a:prstGeom>
          <a:noFill/>
        </p:spPr>
        <p:txBody>
          <a:bodyPr wrap="square" rtlCol="0">
            <a:spAutoFit/>
          </a:bodyPr>
          <a:lstStyle/>
          <a:p>
            <a:pPr algn="just"/>
            <a:r>
              <a:rPr lang="es-PE" sz="2400" dirty="0" smtClean="0"/>
              <a:t>Hacer </a:t>
            </a:r>
            <a:r>
              <a:rPr lang="es-PE" sz="2400" dirty="0" smtClean="0"/>
              <a:t>justicia a todas las diversas situaciones </a:t>
            </a:r>
            <a:r>
              <a:rPr lang="es-PE" sz="2400" dirty="0" smtClean="0"/>
              <a:t>que puede tener una realidad moral es </a:t>
            </a:r>
            <a:r>
              <a:rPr lang="es-PE" sz="2400" dirty="0" smtClean="0"/>
              <a:t>algo </a:t>
            </a:r>
            <a:r>
              <a:rPr lang="es-PE" sz="2400" dirty="0" smtClean="0"/>
              <a:t>humanamente </a:t>
            </a:r>
            <a:r>
              <a:rPr lang="es-PE" sz="2400" dirty="0" smtClean="0"/>
              <a:t>imposible, por lo que debemos tener en cuenta la “</a:t>
            </a:r>
            <a:r>
              <a:rPr lang="es-PE" sz="2400" dirty="0" smtClean="0">
                <a:solidFill>
                  <a:srgbClr val="FF0000"/>
                </a:solidFill>
              </a:rPr>
              <a:t>inconmensurabilidad</a:t>
            </a:r>
            <a:r>
              <a:rPr lang="es-PE" sz="2400" dirty="0" smtClean="0"/>
              <a:t>” que supone tratar </a:t>
            </a:r>
            <a:r>
              <a:rPr lang="es-PE" sz="2400" dirty="0" smtClean="0"/>
              <a:t>con </a:t>
            </a:r>
            <a:r>
              <a:rPr lang="es-PE" sz="2400" dirty="0" smtClean="0"/>
              <a:t>problemas éticos</a:t>
            </a:r>
            <a:r>
              <a:rPr lang="es-PE" sz="2400" dirty="0" smtClean="0"/>
              <a:t>.</a:t>
            </a:r>
          </a:p>
          <a:p>
            <a:pPr algn="just"/>
            <a:endParaRPr lang="es-PE" sz="2400" dirty="0"/>
          </a:p>
          <a:p>
            <a:endParaRPr lang="es-PE" sz="2400" dirty="0"/>
          </a:p>
        </p:txBody>
      </p:sp>
      <p:pic>
        <p:nvPicPr>
          <p:cNvPr id="2" name="Imagen 1"/>
          <p:cNvPicPr>
            <a:picLocks noChangeAspect="1"/>
          </p:cNvPicPr>
          <p:nvPr/>
        </p:nvPicPr>
        <p:blipFill>
          <a:blip r:embed="rId2"/>
          <a:stretch>
            <a:fillRect/>
          </a:stretch>
        </p:blipFill>
        <p:spPr>
          <a:xfrm>
            <a:off x="1946367" y="2060848"/>
            <a:ext cx="5256584" cy="4324735"/>
          </a:xfrm>
          <a:prstGeom prst="rect">
            <a:avLst/>
          </a:prstGeom>
        </p:spPr>
      </p:pic>
    </p:spTree>
    <p:extLst>
      <p:ext uri="{BB962C8B-B14F-4D97-AF65-F5344CB8AC3E}">
        <p14:creationId xmlns:p14="http://schemas.microsoft.com/office/powerpoint/2010/main" val="2555036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5536" y="260648"/>
            <a:ext cx="8358246" cy="6370975"/>
          </a:xfrm>
          <a:prstGeom prst="rect">
            <a:avLst/>
          </a:prstGeom>
          <a:noFill/>
        </p:spPr>
        <p:txBody>
          <a:bodyPr wrap="square" rtlCol="0">
            <a:spAutoFit/>
          </a:bodyPr>
          <a:lstStyle/>
          <a:p>
            <a:pPr algn="just"/>
            <a:r>
              <a:rPr lang="es-PE" sz="2400" dirty="0" smtClean="0"/>
              <a:t>Taylor, en este capítulo de </a:t>
            </a:r>
            <a:r>
              <a:rPr lang="es-PE" sz="2400" i="1" dirty="0" smtClean="0"/>
              <a:t>Argumentos Filosóficos</a:t>
            </a:r>
            <a:r>
              <a:rPr lang="es-PE" sz="2400" dirty="0" smtClean="0"/>
              <a:t>, </a:t>
            </a:r>
            <a:r>
              <a:rPr lang="es-PE" sz="2400" dirty="0" smtClean="0"/>
              <a:t>elude definir claramente </a:t>
            </a:r>
            <a:r>
              <a:rPr lang="es-PE" sz="2400" dirty="0" smtClean="0"/>
              <a:t>lo que una “sociedad </a:t>
            </a:r>
            <a:r>
              <a:rPr lang="es-PE" sz="2400" dirty="0" smtClean="0"/>
              <a:t>liberal</a:t>
            </a:r>
            <a:r>
              <a:rPr lang="es-PE" sz="2400" dirty="0" smtClean="0"/>
              <a:t>” pueda ser, </a:t>
            </a:r>
            <a:r>
              <a:rPr lang="es-PE" sz="2400" dirty="0" smtClean="0"/>
              <a:t>debido a que una definición teórica va a ser siempre insuficiente para aprehender la realidad. </a:t>
            </a:r>
            <a:endParaRPr lang="es-PE" sz="2400" dirty="0" smtClean="0"/>
          </a:p>
          <a:p>
            <a:pPr algn="just"/>
            <a:r>
              <a:rPr lang="es-PE" sz="2400" dirty="0"/>
              <a:t>	</a:t>
            </a:r>
            <a:endParaRPr lang="es-PE" sz="2400" dirty="0" smtClean="0"/>
          </a:p>
          <a:p>
            <a:pPr algn="just"/>
            <a:r>
              <a:rPr lang="es-PE" sz="2400" dirty="0"/>
              <a:t>	</a:t>
            </a:r>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r>
              <a:rPr lang="es-PE" sz="2400" dirty="0" smtClean="0"/>
              <a:t>	</a:t>
            </a:r>
          </a:p>
          <a:p>
            <a:pPr algn="just"/>
            <a:r>
              <a:rPr lang="es-PE" sz="2400" dirty="0"/>
              <a:t>	</a:t>
            </a:r>
            <a:r>
              <a:rPr lang="es-PE" sz="2400" dirty="0" smtClean="0"/>
              <a:t>“</a:t>
            </a:r>
            <a:r>
              <a:rPr lang="es-PE" sz="2400" dirty="0" smtClean="0"/>
              <a:t>Confío en que a medida que la discusión avance, se haga </a:t>
            </a:r>
            <a:r>
              <a:rPr lang="es-PE" sz="2400" dirty="0" smtClean="0"/>
              <a:t>	evidente </a:t>
            </a:r>
            <a:r>
              <a:rPr lang="es-PE" sz="2400" dirty="0" smtClean="0"/>
              <a:t>el carácter multifacético y resbaladizo de esta </a:t>
            </a:r>
            <a:r>
              <a:rPr lang="es-PE" sz="2400" dirty="0" smtClean="0"/>
              <a:t>	definición</a:t>
            </a:r>
            <a:r>
              <a:rPr lang="es-PE" sz="2400" dirty="0" smtClean="0"/>
              <a:t>.” (</a:t>
            </a:r>
            <a:r>
              <a:rPr lang="es-PE" sz="2400" i="1" dirty="0" smtClean="0"/>
              <a:t>Ib</a:t>
            </a:r>
            <a:r>
              <a:rPr lang="es-PE" sz="2400" dirty="0" smtClean="0"/>
              <a:t>.)</a:t>
            </a:r>
            <a:endParaRPr lang="es-PE" sz="2400" dirty="0"/>
          </a:p>
        </p:txBody>
      </p:sp>
      <p:pic>
        <p:nvPicPr>
          <p:cNvPr id="2" name="Imagen 1"/>
          <p:cNvPicPr>
            <a:picLocks noChangeAspect="1"/>
          </p:cNvPicPr>
          <p:nvPr/>
        </p:nvPicPr>
        <p:blipFill>
          <a:blip r:embed="rId2"/>
          <a:stretch>
            <a:fillRect/>
          </a:stretch>
        </p:blipFill>
        <p:spPr>
          <a:xfrm>
            <a:off x="2339752" y="1916832"/>
            <a:ext cx="4845913" cy="3365217"/>
          </a:xfrm>
          <a:prstGeom prst="rect">
            <a:avLst/>
          </a:prstGeom>
        </p:spPr>
      </p:pic>
    </p:spTree>
    <p:extLst>
      <p:ext uri="{BB962C8B-B14F-4D97-AF65-F5344CB8AC3E}">
        <p14:creationId xmlns:p14="http://schemas.microsoft.com/office/powerpoint/2010/main" val="227952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85720" y="214290"/>
            <a:ext cx="8643998" cy="2308324"/>
          </a:xfrm>
          <a:prstGeom prst="rect">
            <a:avLst/>
          </a:prstGeom>
          <a:noFill/>
        </p:spPr>
        <p:txBody>
          <a:bodyPr wrap="square" rtlCol="0">
            <a:spAutoFit/>
          </a:bodyPr>
          <a:lstStyle/>
          <a:p>
            <a:pPr algn="just"/>
            <a:r>
              <a:rPr lang="es-PE" sz="2400" dirty="0" smtClean="0"/>
              <a:t>Se podría dar un perfil clásico de las expectativas de una </a:t>
            </a:r>
            <a:r>
              <a:rPr lang="es-PE" sz="2400" u="sng" dirty="0" smtClean="0">
                <a:solidFill>
                  <a:srgbClr val="FF0000"/>
                </a:solidFill>
              </a:rPr>
              <a:t>sociedad liberal</a:t>
            </a:r>
            <a:r>
              <a:rPr lang="es-PE" sz="2400" dirty="0" smtClean="0"/>
              <a:t> por sus formas típicas, tales y como el </a:t>
            </a:r>
            <a:r>
              <a:rPr lang="es-PE" sz="2400" dirty="0" smtClean="0">
                <a:solidFill>
                  <a:srgbClr val="FF0000"/>
                </a:solidFill>
              </a:rPr>
              <a:t>gobierno representativo</a:t>
            </a:r>
            <a:r>
              <a:rPr lang="es-PE" sz="2400" dirty="0" smtClean="0"/>
              <a:t>, el </a:t>
            </a:r>
            <a:r>
              <a:rPr lang="es-PE" sz="2400" dirty="0" smtClean="0">
                <a:solidFill>
                  <a:srgbClr val="FF0000"/>
                </a:solidFill>
              </a:rPr>
              <a:t>imperio de la ley </a:t>
            </a:r>
            <a:r>
              <a:rPr lang="es-PE" sz="2400" dirty="0" smtClean="0"/>
              <a:t>y el </a:t>
            </a:r>
            <a:r>
              <a:rPr lang="es-PE" sz="2400" dirty="0" smtClean="0">
                <a:solidFill>
                  <a:srgbClr val="FF0000"/>
                </a:solidFill>
              </a:rPr>
              <a:t>orden</a:t>
            </a:r>
            <a:r>
              <a:rPr lang="es-PE" sz="2400" dirty="0" smtClean="0"/>
              <a:t>, un régimen de </a:t>
            </a:r>
            <a:r>
              <a:rPr lang="es-PE" sz="2400" dirty="0" smtClean="0">
                <a:solidFill>
                  <a:srgbClr val="FF0000"/>
                </a:solidFill>
              </a:rPr>
              <a:t>derechos inalterables</a:t>
            </a:r>
            <a:r>
              <a:rPr lang="es-PE" sz="2400" dirty="0" smtClean="0"/>
              <a:t>, como garante de algunas ciertas </a:t>
            </a:r>
            <a:r>
              <a:rPr lang="es-PE" sz="2400" dirty="0" smtClean="0">
                <a:solidFill>
                  <a:srgbClr val="FF0000"/>
                </a:solidFill>
              </a:rPr>
              <a:t>libertades</a:t>
            </a:r>
            <a:r>
              <a:rPr lang="es-PE" sz="2400" dirty="0" smtClean="0"/>
              <a:t>. </a:t>
            </a:r>
          </a:p>
          <a:p>
            <a:pPr algn="just"/>
            <a:endParaRPr lang="es-PE" sz="2400" dirty="0"/>
          </a:p>
          <a:p>
            <a:pPr algn="just"/>
            <a:endParaRPr lang="es-PE" sz="2400" dirty="0"/>
          </a:p>
        </p:txBody>
      </p:sp>
      <p:pic>
        <p:nvPicPr>
          <p:cNvPr id="2" name="Imagen 1"/>
          <p:cNvPicPr>
            <a:picLocks noChangeAspect="1"/>
          </p:cNvPicPr>
          <p:nvPr/>
        </p:nvPicPr>
        <p:blipFill>
          <a:blip r:embed="rId2"/>
          <a:stretch>
            <a:fillRect/>
          </a:stretch>
        </p:blipFill>
        <p:spPr>
          <a:xfrm>
            <a:off x="1439367" y="2276872"/>
            <a:ext cx="6336704" cy="38377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85720" y="214290"/>
            <a:ext cx="8643998" cy="6740307"/>
          </a:xfrm>
          <a:prstGeom prst="rect">
            <a:avLst/>
          </a:prstGeom>
          <a:noFill/>
        </p:spPr>
        <p:txBody>
          <a:bodyPr wrap="square" rtlCol="0">
            <a:spAutoFit/>
          </a:bodyPr>
          <a:lstStyle/>
          <a:p>
            <a:pPr algn="just"/>
            <a:r>
              <a:rPr lang="es-PE" sz="2400" dirty="0" smtClean="0"/>
              <a:t>Taylor </a:t>
            </a:r>
            <a:r>
              <a:rPr lang="es-PE" sz="2400" dirty="0" smtClean="0"/>
              <a:t>elegirá otra estrategia para abordar la sociedad liberal y la pensará desde la idea que supone que intenta realizar el máximo posible de ciertos bienes o principios de derecho.  </a:t>
            </a:r>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a:p>
          <a:p>
            <a:pPr algn="just"/>
            <a:endParaRPr lang="es-PE" sz="2400" dirty="0" smtClean="0"/>
          </a:p>
          <a:p>
            <a:pPr algn="just"/>
            <a:endParaRPr lang="es-PE" sz="2400" dirty="0" smtClean="0"/>
          </a:p>
          <a:p>
            <a:pPr algn="just"/>
            <a:endParaRPr lang="es-PE" sz="2400" dirty="0"/>
          </a:p>
          <a:p>
            <a:pPr algn="just"/>
            <a:r>
              <a:rPr lang="es-PE" sz="2400" dirty="0" smtClean="0"/>
              <a:t>	“</a:t>
            </a:r>
            <a:r>
              <a:rPr lang="es-PE" sz="2400" dirty="0" smtClean="0">
                <a:solidFill>
                  <a:srgbClr val="FF0000"/>
                </a:solidFill>
              </a:rPr>
              <a:t>Podemos pensarla como el intento de maximizar los </a:t>
            </a:r>
            <a:r>
              <a:rPr lang="es-PE" sz="2400" dirty="0" smtClean="0">
                <a:solidFill>
                  <a:srgbClr val="FF0000"/>
                </a:solidFill>
              </a:rPr>
              <a:t>	beneficios </a:t>
            </a:r>
            <a:r>
              <a:rPr lang="es-PE" sz="2400" dirty="0" smtClean="0">
                <a:solidFill>
                  <a:srgbClr val="FF0000"/>
                </a:solidFill>
              </a:rPr>
              <a:t>de la libertad y de la autorregulación colectiva, en </a:t>
            </a:r>
            <a:r>
              <a:rPr lang="es-PE" sz="2400" dirty="0" smtClean="0">
                <a:solidFill>
                  <a:srgbClr val="FF0000"/>
                </a:solidFill>
              </a:rPr>
              <a:t>	conformidad </a:t>
            </a:r>
            <a:r>
              <a:rPr lang="es-PE" sz="2400" dirty="0" smtClean="0">
                <a:solidFill>
                  <a:srgbClr val="FF0000"/>
                </a:solidFill>
              </a:rPr>
              <a:t>con los derechos basados en la igualdad</a:t>
            </a:r>
            <a:r>
              <a:rPr lang="es-PE" sz="2400" dirty="0" smtClean="0"/>
              <a:t>.” </a:t>
            </a:r>
            <a:r>
              <a:rPr lang="es-PE" sz="2400" dirty="0" smtClean="0"/>
              <a:t>	(</a:t>
            </a:r>
            <a:r>
              <a:rPr lang="es-PE" sz="2400" dirty="0" smtClean="0"/>
              <a:t>p.336) </a:t>
            </a:r>
          </a:p>
          <a:p>
            <a:pPr algn="just"/>
            <a:endParaRPr lang="es-PE" sz="2400" dirty="0"/>
          </a:p>
        </p:txBody>
      </p:sp>
      <p:pic>
        <p:nvPicPr>
          <p:cNvPr id="2" name="Imagen 1"/>
          <p:cNvPicPr>
            <a:picLocks noChangeAspect="1"/>
          </p:cNvPicPr>
          <p:nvPr/>
        </p:nvPicPr>
        <p:blipFill>
          <a:blip r:embed="rId2"/>
          <a:stretch>
            <a:fillRect/>
          </a:stretch>
        </p:blipFill>
        <p:spPr>
          <a:xfrm>
            <a:off x="2411475" y="1556792"/>
            <a:ext cx="4392488" cy="3216546"/>
          </a:xfrm>
          <a:prstGeom prst="rect">
            <a:avLst/>
          </a:prstGeom>
        </p:spPr>
      </p:pic>
    </p:spTree>
    <p:extLst>
      <p:ext uri="{BB962C8B-B14F-4D97-AF65-F5344CB8AC3E}">
        <p14:creationId xmlns:p14="http://schemas.microsoft.com/office/powerpoint/2010/main" val="13715401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8561</TotalTime>
  <Words>3506</Words>
  <Application>Microsoft Office PowerPoint</Application>
  <PresentationFormat>Presentación en pantalla (4:3)</PresentationFormat>
  <Paragraphs>221</Paragraphs>
  <Slides>47</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47</vt:i4>
      </vt:variant>
    </vt:vector>
  </HeadingPairs>
  <TitlesOfParts>
    <vt:vector size="50" baseType="lpstr">
      <vt:lpstr>Arial</vt:lpstr>
      <vt:lpstr>Calibri</vt:lpstr>
      <vt:lpstr>Tema de Office</vt:lpstr>
      <vt:lpstr>Charles Taylor</vt:lpstr>
      <vt:lpstr>Presentación de PowerPoint</vt:lpstr>
      <vt:lpstr>Presentación de PowerPoint</vt:lpstr>
      <vt:lpstr>1. La esfera pública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2. La inconmensurabilidad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3. El individualismo como malestar de la modernidad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4. La superación de la epistemología</vt:lpstr>
      <vt:lpstr>¿Qué es epistemología y porqué se habla de superarla?</vt:lpstr>
      <vt:lpstr>¿Qué es epistemología y porqué se habla de superarla?</vt:lpstr>
      <vt:lpstr>¿Qué es epistemología y porqué se habla de superarla?</vt:lpstr>
      <vt:lpstr>¿Qué es epistemología y porqué se habla de superarla?</vt:lpstr>
      <vt:lpstr>¿Qué es epistemología y porqué se habla de superarla?</vt:lpstr>
      <vt:lpstr>Finalmente…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Fernando</dc:creator>
  <cp:lastModifiedBy>Usuario de Windows</cp:lastModifiedBy>
  <cp:revision>76</cp:revision>
  <dcterms:created xsi:type="dcterms:W3CDTF">2017-11-13T20:40:55Z</dcterms:created>
  <dcterms:modified xsi:type="dcterms:W3CDTF">2022-11-03T21:22:18Z</dcterms:modified>
</cp:coreProperties>
</file>